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2" r:id="rId1"/>
    <p:sldMasterId id="2147483853" r:id="rId2"/>
    <p:sldMasterId id="2147483854" r:id="rId3"/>
    <p:sldMasterId id="2147483855" r:id="rId4"/>
  </p:sldMasterIdLst>
  <p:notesMasterIdLst>
    <p:notesMasterId r:id="rId6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6" r:id="rId60"/>
    <p:sldId id="327" r:id="rId61"/>
    <p:sldId id="328" r:id="rId62"/>
    <p:sldId id="329" r:id="rId63"/>
    <p:sldId id="330" r:id="rId64"/>
    <p:sldId id="333" r:id="rId65"/>
    <p:sldId id="334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Inconsolata" panose="020B0604020202020204" charset="0"/>
      <p:regular r:id="rId72"/>
      <p:bold r:id="rId73"/>
    </p:embeddedFont>
    <p:embeddedFont>
      <p:font typeface="Roboto" panose="020B0604020202020204" charset="0"/>
      <p:regular r:id="rId74"/>
      <p:bold r:id="rId75"/>
      <p:italic r:id="rId76"/>
      <p:boldItalic r:id="rId77"/>
    </p:embeddedFont>
    <p:embeddedFont>
      <p:font typeface="Roboto Light" panose="020B0604020202020204" charset="0"/>
      <p:regular r:id="rId78"/>
      <p:bold r:id="rId79"/>
      <p:italic r:id="rId80"/>
      <p:boldItalic r:id="rId81"/>
    </p:embeddedFont>
    <p:embeddedFont>
      <p:font typeface="Roboto Medium" panose="020B0604020202020204" charset="0"/>
      <p:regular r:id="rId82"/>
      <p:bold r:id="rId83"/>
      <p:italic r:id="rId84"/>
      <p:boldItalic r:id="rId85"/>
    </p:embeddedFont>
    <p:embeddedFont>
      <p:font typeface="Roboto Thin" panose="020B060402020202020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06855-8969-4A88-9595-FE9E03C3326D}">
  <a:tblStyle styleId="{78E06855-8969-4A88-9595-FE9E03C33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87" Type="http://schemas.openxmlformats.org/officeDocument/2006/relationships/font" Target="fonts/font20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15.fntdata"/><Relationship Id="rId90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706072809f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706072809f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656e5a4a3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656e5a4a3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656e5a4a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656e5a4a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706072809f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706072809f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4aa5a18f2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4aa5a18f2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624634abe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624634abe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6f5be6d96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6f5be6d96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g624634abe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9" name="Google Shape;4229;g624634abe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624634abee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624634abee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624634abee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624634abee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624634abe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624634abe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624634abee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624634abee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706072809f_3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706072809f_3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624634abee_1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624634abee_1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54aa5a18f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54aa5a18f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624634abee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624634abee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93a35ffdbc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93a35ffdbc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624634abee_1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624634abee_1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624634abee_1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624634abee_1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624634abee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624634abee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54aa5a18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1" name="Google Shape;4081;g54aa5a18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624634abee_1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Google Shape;4367;g624634abee_1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624634abee_1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624634abee_1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g624634abee_1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0" name="Google Shape;4400;g624634abee_1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624634abee_1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5" name="Google Shape;4405;g624634abee_1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g624634abee_1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1" name="Google Shape;4411;g624634abee_1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624634abee_1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624634abee_1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624634abee_1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5" name="Google Shape;4445;g624634abee_1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706072809f_3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706072809f_3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6f5be6d96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6f5be6d96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6f5be6d96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Google Shape;4476;g6f5be6d962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624634ab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624634ab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64323a746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64323a746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64323a746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64323a746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64323a746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64323a746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64323a746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64323a746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g624634abee_1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6" name="Google Shape;4516;g624634abee_1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g706072809f_3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4" name="Google Shape;4524;g706072809f_3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g93a35ffdbc_0_3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9" name="Google Shape;4529;g93a35ffdbc_0_3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g624634abee_1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5" name="Google Shape;4535;g624634abee_1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624634abee_1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624634abee_1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624634abee_1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624634abee_1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624634abe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1" name="Google Shape;4101;g624634abe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g6e127b7b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5" name="Google Shape;4565;g6e127b7b6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624634abee_1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3" name="Google Shape;4573;g624634abee_1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g624634abee_1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4" name="Google Shape;4584;g624634abee_1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g6f5be6d96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2" name="Google Shape;4592;g6f5be6d96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6f5be6d96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0" name="Google Shape;4600;g6f5be6d96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g6f5be6d96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7" name="Google Shape;4607;g6f5be6d96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54aa5a18f2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54aa5a18f2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g54aa5a18f2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9" name="Google Shape;4779;g54aa5a18f2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g54aa5a18f2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6" name="Google Shape;4786;g54aa5a18f2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g54aa5a18f2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3" name="Google Shape;4793;g54aa5a18f2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624634ab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624634ab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g54aa5a18f2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0" name="Google Shape;4800;g54aa5a18f2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g64323a746a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0" name="Google Shape;4820;g64323a746a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g64323a746a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6" name="Google Shape;4826;g64323a746a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54aa5a18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54aa5a18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54aa5a18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54aa5a18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706072809f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706072809f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2" name="Google Shape;2032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33" name="Google Shape;20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8" name="Google Shape;2038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2" name="Google Shape;2042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2046" name="Google Shape;2046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1" name="Google Shape;20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9" name="Google Shape;2069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0" name="Google Shape;20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1" name="Google Shape;207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6" name="Google Shape;2076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91" name="Google Shape;2091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2" name="Google Shape;209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4" name="Google Shape;2094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9" name="Google Shape;2099;p11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00" name="Google Shape;2100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2" name="Google Shape;210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3" name="Google Shape;210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5" name="Google Shape;2105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9" name="Google Shape;2109;p11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4" name="Google Shape;21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7" name="Google Shape;2127;p11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0" name="Google Shape;2130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5" name="Google Shape;213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Google Shape;2136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7" name="Google Shape;2137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8" name="Google Shape;2138;p11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9" name="Google Shape;213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0" name="Google Shape;2140;p1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1" name="Google Shape;215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1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5" name="Google Shape;215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6" name="Google Shape;2156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7" name="Google Shape;2157;p11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1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9" name="Google Shape;2159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0" name="Google Shape;2160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2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5" name="Google Shape;2165;p12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7" name="Google Shape;216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2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5" name="Google Shape;2175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6" name="Google Shape;217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7" name="Google Shape;2177;p12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1" name="Google Shape;2181;p12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2" name="Google Shape;2182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6" name="Google Shape;218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7" name="Google Shape;218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8" name="Google Shape;2188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9" name="Google Shape;218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0" name="Google Shape;2190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1" name="Google Shape;2191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92" name="Google Shape;219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5" name="Google Shape;219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8" name="Google Shape;219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1" name="Google Shape;220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2" name="Google Shape;220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3" name="Google Shape;2203;p12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8" name="Google Shape;2208;p12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12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3" name="Google Shape;2213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4" name="Google Shape;2214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5" name="Google Shape;2215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6" name="Google Shape;2216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7" name="Google Shape;2217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8" name="Google Shape;2218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9" name="Google Shape;221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2" name="Google Shape;222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5" name="Google Shape;222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8" name="Google Shape;222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0" name="Google Shape;2230;p12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1" name="Google Shape;2231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12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p12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7" name="Google Shape;2237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8" name="Google Shape;223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0" name="Google Shape;2240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6" name="Google Shape;224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7" name="Google Shape;2247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9" name="Google Shape;2249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0" name="Google Shape;225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1" name="Google Shape;225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5" name="Google Shape;225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6" name="Google Shape;225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9" name="Google Shape;225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0" name="Google Shape;226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2" name="Google Shape;226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3" name="Google Shape;226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4" name="Google Shape;226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5" name="Google Shape;226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7" name="Google Shape;226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8" name="Google Shape;226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9" name="Google Shape;226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1" name="Google Shape;227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2" name="Google Shape;227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3" name="Google Shape;227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4" name="Google Shape;2274;p12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7" name="Google Shape;2277;p12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p12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3" name="Google Shape;228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5" name="Google Shape;228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7" name="Google Shape;2287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8" name="Google Shape;228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9" name="Google Shape;228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0" name="Google Shape;2290;p12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1" name="Google Shape;2291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2" name="Google Shape;2292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3" name="Google Shape;229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5" name="Google Shape;2295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7" name="Google Shape;229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9" name="Google Shape;2299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0" name="Google Shape;2300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01" name="Google Shape;230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4" name="Google Shape;2304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5" name="Google Shape;230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6" name="Google Shape;230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8" name="Google Shape;2308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9" name="Google Shape;230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0" name="Google Shape;231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1" name="Google Shape;2311;p12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4" name="Google Shape;2314;p12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12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9" name="Google Shape;231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0" name="Google Shape;232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1" name="Google Shape;2321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2" name="Google Shape;232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3" name="Google Shape;232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24" name="Google Shape;2324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5" name="Google Shape;232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12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9" name="Google Shape;2329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30" name="Google Shape;233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2" name="Google Shape;2332;p12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3" name="Google Shape;2333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5" name="Google Shape;233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7" name="Google Shape;2337;p12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40" name="Google Shape;234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42;p12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5" name="Google Shape;234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12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9" name="Google Shape;2349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50" name="Google Shape;235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1" name="Google Shape;235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2" name="Google Shape;2352;p12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4" name="Google Shape;2354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5" name="Google Shape;235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6" name="Google Shape;235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7" name="Google Shape;2357;p12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0" name="Google Shape;2360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61" name="Google Shape;236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2" name="Google Shape;236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3" name="Google Shape;236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4" name="Google Shape;2364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5" name="Google Shape;236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6" name="Google Shape;236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7" name="Google Shape;236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0" name="Google Shape;237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1" name="Google Shape;237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72" name="Google Shape;237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5" name="Google Shape;237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6" name="Google Shape;237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7" name="Google Shape;237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1" name="Google Shape;238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82" name="Google Shape;238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7" name="Google Shape;238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12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0" name="Google Shape;239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92" name="Google Shape;239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2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5" name="Google Shape;239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6" name="Google Shape;239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7" name="Google Shape;239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12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1" name="Google Shape;240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02" name="Google Shape;240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4" name="Google Shape;2404;p12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8" name="Google Shape;240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0" name="Google Shape;241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1" name="Google Shape;241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4" name="Google Shape;241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7" name="Google Shape;241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9" name="Google Shape;241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4" name="Google Shape;242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8" name="Google Shape;242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9" name="Google Shape;242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2" name="Google Shape;243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4" name="Google Shape;243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2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8" name="Google Shape;243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9" name="Google Shape;243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12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3" name="Google Shape;244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4" name="Google Shape;244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5" name="Google Shape;244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6" name="Google Shape;2446;p12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7" name="Google Shape;244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8" name="Google Shape;244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9" name="Google Shape;244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0" name="Google Shape;245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1" name="Google Shape;2451;p12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4" name="Google Shape;2454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55" name="Google Shape;245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6" name="Google Shape;2456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7" name="Google Shape;2457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8" name="Google Shape;2458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60" name="Google Shape;246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2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4" name="Google Shape;2464;p12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65" name="Google Shape;246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6" name="Google Shape;2466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12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2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9" name="Google Shape;2469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70" name="Google Shape;247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1" name="Google Shape;247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2" name="Google Shape;2472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2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9" name="Google Shape;247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0" name="Google Shape;2480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1" name="Google Shape;248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2" name="Google Shape;2482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3" name="Google Shape;2483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4" name="Google Shape;24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3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3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8" name="Google Shape;2488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9" name="Google Shape;2489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90" name="Google Shape;24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1" name="Google Shape;249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2" name="Google Shape;2492;p13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3" name="Google Shape;2493;p13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7" name="Google Shape;2497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8" name="Google Shape;2498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9" name="Google Shape;2499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0" name="Google Shape;2500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3" name="Google Shape;2513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4" name="Google Shape;2514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9" name="Google Shape;2519;p13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0" name="Google Shape;2520;p13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5" name="Google Shape;252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6" name="Google Shape;2526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7" name="Google Shape;252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6" name="Google Shape;2536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4" name="Google Shape;2544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5" name="Google Shape;2545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6" name="Google Shape;2546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7" name="Google Shape;254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4" name="Google Shape;2554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63" name="Google Shape;2563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4" name="Google Shape;2564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5" name="Google Shape;2565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6" name="Google Shape;2566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2" name="Google Shape;2572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3" name="Google Shape;2573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4" name="Google Shape;2574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2" name="Google Shape;258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4" name="Google Shape;2584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5" name="Google Shape;2585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7" name="Google Shape;2587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1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1" name="Google Shape;2591;p1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2" name="Google Shape;2592;p1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01" name="Google Shape;2601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2" name="Google Shape;2602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3" name="Google Shape;260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4" name="Google Shape;2604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4" name="Google Shape;261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3" name="Google Shape;2623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4" name="Google Shape;2624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5" name="Google Shape;2625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6" name="Google Shape;2626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3" name="Google Shape;2633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6" name="Google Shape;2636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5" name="Google Shape;2645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7" name="Google Shape;2647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8" name="Google Shape;2648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8" name="Google Shape;2658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7" name="Google Shape;266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8" name="Google Shape;2668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0" name="Google Shape;2670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1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6" name="Google Shape;2676;p1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7" name="Google Shape;2677;p1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1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0" name="Google Shape;2680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9" name="Google Shape;268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0" name="Google Shape;2690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1" name="Google Shape;269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2" name="Google Shape;2692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4" name="Google Shape;270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4" name="Google Shape;271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7" name="Google Shape;2717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9" name="Google Shape;273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0" name="Google Shape;2740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1" name="Google Shape;274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2" name="Google Shape;274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4" name="Google Shape;2754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4" name="Google Shape;2764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5" name="Google Shape;2765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6" name="Google Shape;2766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7" name="Google Shape;2767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6" name="Google Shape;2776;p1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7" name="Google Shape;2777;p1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8" name="Google Shape;2778;p1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9" name="Google Shape;2779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9" name="Google Shape;2789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0" name="Google Shape;2790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1" name="Google Shape;279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2" name="Google Shape;2792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6" name="Google Shape;2806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4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7" name="Google Shape;281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8" name="Google Shape;2818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9" name="Google Shape;281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0" name="Google Shape;2820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8" name="Google Shape;2828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0" name="Google Shape;2830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2" name="Google Shape;2832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5" name="Google Shape;284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6" name="Google Shape;2846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7" name="Google Shape;2847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8" name="Google Shape;2848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2" name="Google Shape;2862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3" name="Google Shape;287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4" name="Google Shape;2874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5" name="Google Shape;287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6" name="Google Shape;2876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7" name="Google Shape;2877;p1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1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90" name="Google Shape;2890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9" name="Google Shape;2899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0" name="Google Shape;2900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2" name="Google Shape;290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20" name="Google Shape;292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31" name="Google Shape;2931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2" name="Google Shape;2932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3" name="Google Shape;2933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4" name="Google Shape;2934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9" name="Google Shape;2949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62" name="Google Shape;2962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3" name="Google Shape;2963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4" name="Google Shape;2964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5" name="Google Shape;2965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6" name="Google Shape;2976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8" name="Google Shape;2978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0" name="Google Shape;2980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82" name="Google Shape;2982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2" name="Google Shape;2992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93" name="Google Shape;299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4" name="Google Shape;2994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5" name="Google Shape;299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6" name="Google Shape;2996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1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9" name="Google Shape;3009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1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1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13" name="Google Shape;3013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023" name="Google Shape;3023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24" name="Google Shape;3024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Google Shape;3026;p1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15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8" name="Google Shape;3028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30" name="Google Shape;30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p1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6" name="Google Shape;3036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7" name="Google Shape;3037;p15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8" name="Google Shape;303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1" name="Google Shape;3041;p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4" name="Google Shape;3044;p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15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46" name="Google Shape;3046;p15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0" name="Google Shape;3050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1" name="Google Shape;3051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53" name="Google Shape;3053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58" name="Google Shape;305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0" name="Google Shape;3060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1" name="Google Shape;3061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3" name="Google Shape;306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4" name="Google Shape;3064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5" name="Google Shape;3065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6" name="Google Shape;3066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67" name="Google Shape;306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0" name="Google Shape;3070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1" name="Google Shape;3071;p1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1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73" name="Google Shape;307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4" name="Google Shape;3074;p1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5" name="Google Shape;3075;p1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6" name="Google Shape;3076;p1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77" name="Google Shape;307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1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Google Shape;3080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81" name="Google Shape;3081;p1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2" name="Google Shape;308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83" name="Google Shape;3083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p1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5" name="Google Shape;3085;p1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6" name="Google Shape;3086;p1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7" name="Google Shape;3087;p1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88" name="Google Shape;3088;p16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Google Shape;3090;p1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1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2" name="Google Shape;3092;p1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3" name="Google Shape;3093;p16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4" name="Google Shape;3094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Google Shape;3096;p1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Google Shape;3097;p1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8" name="Google Shape;3098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9" name="Google Shape;3099;p1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2" name="Google Shape;3102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3" name="Google Shape;3103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4" name="Google Shape;3104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5" name="Google Shape;3105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6" name="Google Shape;3106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7" name="Google Shape;3107;p16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9" name="Google Shape;3109;p16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Google Shape;311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1" name="Google Shape;3111;p165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2" name="Google Shape;3112;p16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3" name="Google Shape;3113;p16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4" name="Google Shape;3114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5" name="Google Shape;3115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6" name="Google Shape;3116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7" name="Google Shape;3117;p1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Google Shape;3119;p1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1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21" name="Google Shape;3121;p166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3" name="Google Shape;312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1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9" name="Google Shape;3129;p1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0" name="Google Shape;3130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31" name="Google Shape;3131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4" name="Google Shape;3134;p1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6" name="Google Shape;313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8" name="Google Shape;3138;p1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9" name="Google Shape;3139;p1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Google Shape;3140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1" name="Google Shape;3141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2" name="Google Shape;3142;p1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1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1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6" name="Google Shape;3146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7" name="Google Shape;3147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8" name="Google Shape;3148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0" name="Google Shape;3150;p1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151" name="Google Shape;3151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2" name="Google Shape;3152;p1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3" name="Google Shape;3153;p1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5" name="Google Shape;3155;p1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7" name="Google Shape;315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9" name="Google Shape;3159;p1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0" name="Google Shape;3160;p1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1" name="Google Shape;3161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2" name="Google Shape;3162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63" name="Google Shape;3163;p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1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6" name="Google Shape;3166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7" name="Google Shape;3167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8" name="Google Shape;3168;p1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9" name="Google Shape;3169;p1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0" name="Google Shape;3170;p1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71" name="Google Shape;3171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2" name="Google Shape;3172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73" name="Google Shape;3173;p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" name="Google Shape;3175;p1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7" name="Google Shape;3177;p172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9" name="Google Shape;3179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1" name="Google Shape;3181;p1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1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3" name="Google Shape;3183;p1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4" name="Google Shape;3184;p1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87" name="Google Shape;3187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8" name="Google Shape;3188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9" name="Google Shape;3189;p173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Google Shape;3190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1" name="Google Shape;3191;p1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2" name="Google Shape;3192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1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4" name="Google Shape;3194;p1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8" name="Google Shape;319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9" name="Google Shape;3199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0" name="Google Shape;3200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1" name="Google Shape;320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2" name="Google Shape;3202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03" name="Google Shape;3203;p1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204" name="Google Shape;3204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5" name="Google Shape;3205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207" name="Google Shape;3207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8" name="Google Shape;3208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1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10" name="Google Shape;3210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1" name="Google Shape;3211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1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13" name="Google Shape;3213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4" name="Google Shape;3214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1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1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1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1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0" name="Google Shape;3220;p1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1" name="Google Shape;3221;p1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1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5" name="Google Shape;3225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6" name="Google Shape;322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8" name="Google Shape;3228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9" name="Google Shape;3229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30" name="Google Shape;3230;p1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31" name="Google Shape;3231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2" name="Google Shape;3232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3" name="Google Shape;3233;p1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34" name="Google Shape;3234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5" name="Google Shape;3235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3236;p1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37" name="Google Shape;3237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8" name="Google Shape;3238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1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40" name="Google Shape;3240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1" name="Google Shape;3241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2" name="Google Shape;3242;p1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3" name="Google Shape;3243;p1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1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1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1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7" name="Google Shape;3247;p1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9" name="Google Shape;3249;p1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50" name="Google Shape;3250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1" name="Google Shape;3251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2" name="Google Shape;3252;p1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1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58" name="Google Shape;3258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9" name="Google Shape;3259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0" name="Google Shape;3260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1" name="Google Shape;3261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62" name="Google Shape;3262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3" name="Google Shape;326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5" name="Google Shape;3265;p1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6" name="Google Shape;3266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7" name="Google Shape;3267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8" name="Google Shape;326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9" name="Google Shape;326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0" name="Google Shape;3270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1" name="Google Shape;3271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72" name="Google Shape;3272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3" name="Google Shape;3273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4" name="Google Shape;3274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5" name="Google Shape;3275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6" name="Google Shape;327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7" name="Google Shape;327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8" name="Google Shape;3278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9" name="Google Shape;3279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80" name="Google Shape;328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1" name="Google Shape;328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2" name="Google Shape;3282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3" name="Google Shape;3283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84" name="Google Shape;3284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5" name="Google Shape;3285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6" name="Google Shape;3286;p1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7" name="Google Shape;3287;p1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8" name="Google Shape;3288;p1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9" name="Google Shape;3289;p1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0" name="Google Shape;3290;p1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5" name="Google Shape;3295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6" name="Google Shape;3296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7" name="Google Shape;3297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8" name="Google Shape;3298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99" name="Google Shape;3299;p1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00" name="Google Shape;330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1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3" name="Google Shape;3303;p1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4" name="Google Shape;3304;p1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5" name="Google Shape;330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6" name="Google Shape;330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7" name="Google Shape;3307;p1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1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9" name="Google Shape;3309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0" name="Google Shape;3310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1" name="Google Shape;3311;p1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2" name="Google Shape;3312;p1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13" name="Google Shape;331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4" name="Google Shape;331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5" name="Google Shape;3315;p1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6" name="Google Shape;3316;p1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17" name="Google Shape;331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8" name="Google Shape;331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9" name="Google Shape;3319;p1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0" name="Google Shape;3320;p1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21" name="Google Shape;3321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2" name="Google Shape;3322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3" name="Google Shape;3323;p1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4" name="Google Shape;3324;p1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1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6" name="Google Shape;3326;p1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1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1" name="Google Shape;3331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32" name="Google Shape;3332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3" name="Google Shape;3333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4" name="Google Shape;3334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5" name="Google Shape;3335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36" name="Google Shape;3336;p1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37" name="Google Shape;333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8" name="Google Shape;333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0" name="Google Shape;3340;p1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42" name="Google Shape;334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3" name="Google Shape;334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4" name="Google Shape;3344;p1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5" name="Google Shape;3345;p1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6" name="Google Shape;3346;p1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7" name="Google Shape;334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8" name="Google Shape;334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9" name="Google Shape;3349;p1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1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1" name="Google Shape;3351;p1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52" name="Google Shape;335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3" name="Google Shape;335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4" name="Google Shape;3354;p1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5" name="Google Shape;3355;p1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6" name="Google Shape;3356;p1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57" name="Google Shape;335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8" name="Google Shape;335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9" name="Google Shape;3359;p1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0" name="Google Shape;3360;p1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1" name="Google Shape;3361;p1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62" name="Google Shape;336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3" name="Google Shape;336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1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5" name="Google Shape;3365;p1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6" name="Google Shape;3366;p1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67" name="Google Shape;336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8" name="Google Shape;336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9" name="Google Shape;3369;p1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2" name="Google Shape;3372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3" name="Google Shape;3373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4" name="Google Shape;3374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5" name="Google Shape;3375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6" name="Google Shape;3376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7" name="Google Shape;3377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8" name="Google Shape;3378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9" name="Google Shape;337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0" name="Google Shape;338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1" name="Google Shape;3381;p1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3" name="Google Shape;3383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84" name="Google Shape;338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5" name="Google Shape;338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6" name="Google Shape;3386;p1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7" name="Google Shape;3387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8" name="Google Shape;3388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9" name="Google Shape;338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0" name="Google Shape;339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1" name="Google Shape;3391;p1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2" name="Google Shape;3392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3" name="Google Shape;3393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94" name="Google Shape;339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5" name="Google Shape;339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6" name="Google Shape;3396;p1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7" name="Google Shape;3397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8" name="Google Shape;3398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9" name="Google Shape;339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0" name="Google Shape;340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1" name="Google Shape;3401;p1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2" name="Google Shape;3402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3" name="Google Shape;3403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04" name="Google Shape;340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5" name="Google Shape;340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6" name="Google Shape;3406;p1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7" name="Google Shape;3407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8" name="Google Shape;3408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9" name="Google Shape;340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0" name="Google Shape;341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1" name="Google Shape;3411;p1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2" name="Google Shape;3412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3" name="Google Shape;3413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14" name="Google Shape;341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5" name="Google Shape;341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6" name="Google Shape;3416;p1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9" name="Google Shape;3419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0" name="Google Shape;3420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2" name="Google Shape;3422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3" name="Google Shape;3423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4" name="Google Shape;3424;p1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5" name="Google Shape;3425;p1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26" name="Google Shape;342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7" name="Google Shape;342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8" name="Google Shape;3428;p1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9" name="Google Shape;3429;p1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0" name="Google Shape;3430;p1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1" name="Google Shape;343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2" name="Google Shape;343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1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4" name="Google Shape;3434;p1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5" name="Google Shape;3435;p1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36" name="Google Shape;343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7" name="Google Shape;343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1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9" name="Google Shape;3439;p1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0" name="Google Shape;3440;p1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41" name="Google Shape;344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2" name="Google Shape;344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1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4" name="Google Shape;3444;p1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5" name="Google Shape;3445;p1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46" name="Google Shape;344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7" name="Google Shape;344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8" name="Google Shape;3448;p1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9" name="Google Shape;3449;p1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0" name="Google Shape;3450;p1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51" name="Google Shape;345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2" name="Google Shape;345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3" name="Google Shape;3453;p1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1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1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56" name="Google Shape;345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7" name="Google Shape;345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8" name="Google Shape;3458;p1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9" name="Google Shape;3459;p1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0" name="Google Shape;3460;p1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61" name="Google Shape;346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2" name="Google Shape;346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3" name="Google Shape;3463;p1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6" name="Google Shape;3466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67" name="Google Shape;3467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8" name="Google Shape;3468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9" name="Google Shape;3469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0" name="Google Shape;347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1" name="Google Shape;3471;p1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72" name="Google Shape;3472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3" name="Google Shape;3473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4" name="Google Shape;3474;p1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1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6" name="Google Shape;3476;p181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77" name="Google Shape;347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8" name="Google Shape;347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9" name="Google Shape;3479;p181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8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81" name="Google Shape;3481;p1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82" name="Google Shape;3482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3" name="Google Shape;3483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4" name="Google Shape;3484;p1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7" name="Google Shape;3487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8" name="Google Shape;3488;p182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0" name="Google Shape;3490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91" name="Google Shape;3491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93" name="Google Shape;3493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95" name="Google Shape;3495;p182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96" name="Google Shape;3496;p1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7" name="Google Shape;3497;p1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8" name="Google Shape;3498;p182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182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182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1" name="Google Shape;3501;p182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502" name="Google Shape;3502;p1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3" name="Google Shape;3503;p1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4" name="Google Shape;3504;p182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5" name="Google Shape;3505;p182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8" name="Google Shape;3508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9" name="Google Shape;3509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1" name="Google Shape;3511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3" name="Google Shape;3513;p18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4" name="Google Shape;3514;p18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8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18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8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8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9" name="Google Shape;3519;p18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0" name="Google Shape;3520;p18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8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8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8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8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5" name="Google Shape;3525;p18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6" name="Google Shape;3526;p18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18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183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9" name="Google Shape;3529;p183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0" name="Google Shape;3530;p183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1" name="Google Shape;3531;p183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83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6" name="Google Shape;3536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7" name="Google Shape;3537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8" name="Google Shape;3538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9" name="Google Shape;3539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0" name="Google Shape;3540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1" name="Google Shape;3541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2" name="Google Shape;3542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6" name="Google Shape;3546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7" name="Google Shape;3547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48" name="Google Shape;3548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p1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Google Shape;3551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5" name="Google Shape;3555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56" name="Google Shape;3556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7" name="Google Shape;3557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8" name="Google Shape;3558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9" name="Google Shape;3559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5" name="Google Shape;3565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6" name="Google Shape;3566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67" name="Google Shape;3567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4" name="Google Shape;3574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5" name="Google Shape;3575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6" name="Google Shape;3576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7" name="Google Shape;3577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8" name="Google Shape;3578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9" name="Google Shape;3579;p1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0" name="Google Shape;3580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1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4" name="Google Shape;3584;p1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5" name="Google Shape;3585;p1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86" name="Google Shape;3586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1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94" name="Google Shape;3594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5" name="Google Shape;3595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6" name="Google Shape;3596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1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1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1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1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3" name="Google Shape;3603;p1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4" name="Google Shape;3604;p1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05" name="Google Shape;3605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Google Shape;3606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Google Shape;3607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2" name="Google Shape;3612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13" name="Google Shape;3613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15" name="Google Shape;3615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7" name="Google Shape;3617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8" name="Google Shape;3618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2" name="Google Shape;3622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3" name="Google Shape;3623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4" name="Google Shape;3624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26" name="Google Shape;3626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1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1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4" name="Google Shape;3634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35" name="Google Shape;3635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6" name="Google Shape;3636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7" name="Google Shape;3637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8" name="Google Shape;3638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9" name="Google Shape;3639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0" name="Google Shape;3640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4" name="Google Shape;3644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5" name="Google Shape;3645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6" name="Google Shape;3646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48" name="Google Shape;3648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0" name="Google Shape;3650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1" name="Google Shape;3651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2" name="Google Shape;3652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6" name="Google Shape;3656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57" name="Google Shape;3657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8" name="Google Shape;3658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9" name="Google Shape;3659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0" name="Google Shape;3660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1" name="Google Shape;3661;p1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2" name="Google Shape;3662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1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6" name="Google Shape;3666;p1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7" name="Google Shape;3667;p1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8" name="Google Shape;3668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1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70" name="Google Shape;3670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Google Shape;3673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4" name="Google Shape;3674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1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8" name="Google Shape;3678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9" name="Google Shape;3679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0" name="Google Shape;3680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81" name="Google Shape;3681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2" name="Google Shape;368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3" name="Google Shape;3683;p1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4" name="Google Shape;3684;p1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1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1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1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8" name="Google Shape;3688;p1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9" name="Google Shape;3689;p1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0" name="Google Shape;3690;p1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1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92" name="Google Shape;3692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6" name="Google Shape;3696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0" name="Google Shape;3700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01" name="Google Shape;3701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2" name="Google Shape;3702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03" name="Google Shape;3703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4" name="Google Shape;3704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5" name="Google Shape;3705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2" name="Google Shape;3712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3" name="Google Shape;3713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4" name="Google Shape;3714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5" name="Google Shape;3715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16" name="Google Shape;3716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Google Shape;3717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Google Shape;3718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Google Shape;3720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Google Shape;3721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5" name="Google Shape;3725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26" name="Google Shape;3726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7" name="Google Shape;3727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28" name="Google Shape;3728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9" name="Google Shape;3729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7" name="Google Shape;3737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8" name="Google Shape;3738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9" name="Google Shape;3739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0" name="Google Shape;3740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41" name="Google Shape;3741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Google Shape;3744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5" name="Google Shape;3745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6" name="Google Shape;3746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0" name="Google Shape;3750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51" name="Google Shape;3751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2" name="Google Shape;3752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53" name="Google Shape;3753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4" name="Google Shape;3754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5" name="Google Shape;3755;p1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6" name="Google Shape;3756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1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2" name="Google Shape;3762;p1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3" name="Google Shape;3763;p1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4" name="Google Shape;3764;p1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5" name="Google Shape;3765;p1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66" name="Google Shape;3766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7" name="Google Shape;3767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1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5" name="Google Shape;3775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76" name="Google Shape;3776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7" name="Google Shape;3777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8" name="Google Shape;3778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9" name="Google Shape;3779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0" name="Google Shape;3780;p1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1" name="Google Shape;3781;p1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1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1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1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1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1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7" name="Google Shape;3787;p1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8" name="Google Shape;3788;p1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9" name="Google Shape;3789;p1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0" name="Google Shape;3790;p1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91" name="Google Shape;3791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Google Shape;3793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Google Shape;3795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0" name="Google Shape;380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01" name="Google Shape;3801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2" name="Google Shape;3802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3" name="Google Shape;3803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4" name="Google Shape;3804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5" name="Google Shape;3805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6" name="Google Shape;3806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8" name="Google Shape;3808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0" name="Google Shape;3810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2" name="Google Shape;3812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4" name="Google Shape;3814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6" name="Google Shape;3816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18" name="Google Shape;3818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1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Google Shape;3821;p1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Google Shape;3822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196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8" name="Google Shape;3828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29" name="Google Shape;3829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0" name="Google Shape;3830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31" name="Google Shape;3831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2" name="Google Shape;3832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3" name="Google Shape;3833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4" name="Google Shape;3834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6" name="Google Shape;3836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8" name="Google Shape;3838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0" name="Google Shape;3840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46" name="Google Shape;3846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Google Shape;3851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6" name="Google Shape;3856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57" name="Google Shape;3857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8" name="Google Shape;3858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9" name="Google Shape;3859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0" name="Google Shape;3860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1" name="Google Shape;3861;p1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2" name="Google Shape;3862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1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4" name="Google Shape;3864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1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6" name="Google Shape;3866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1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8" name="Google Shape;3868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1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0" name="Google Shape;3870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1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2" name="Google Shape;3872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1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74" name="Google Shape;3874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1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1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4" name="Google Shape;3884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85" name="Google Shape;3885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6" name="Google Shape;3886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7" name="Google Shape;3887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8" name="Google Shape;3888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9" name="Google Shape;3889;p1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1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1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1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1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1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1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8" name="Google Shape;3898;p1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1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0" name="Google Shape;3900;p1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1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02" name="Google Shape;3902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1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1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1" name="Google Shape;3911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12" name="Google Shape;3912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3" name="Google Shape;3913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4" name="Google Shape;3914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5" name="Google Shape;3915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6" name="Google Shape;3916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8" name="Google Shape;3918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0" name="Google Shape;3920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2" name="Google Shape;3922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4" name="Google Shape;3924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6" name="Google Shape;3926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8" name="Google Shape;3928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0" name="Google Shape;3930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32" name="Google Shape;3932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43" name="Google Shape;3943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4" name="Google Shape;3944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5" name="Google Shape;3945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6" name="Google Shape;3946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7" name="Google Shape;3947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9" name="Google Shape;3949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1" name="Google Shape;3951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3" name="Google Shape;3953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5" name="Google Shape;3955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7" name="Google Shape;3957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9" name="Google Shape;3959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1" name="Google Shape;3961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63" name="Google Shape;3963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3" name="Google Shape;3973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4" name="Google Shape;3974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5" name="Google Shape;3975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6" name="Google Shape;3976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7" name="Google Shape;3977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8" name="Google Shape;3978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2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0" name="Google Shape;3980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2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2" name="Google Shape;3982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2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4" name="Google Shape;3984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2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6" name="Google Shape;3986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2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8" name="Google Shape;3988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2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0" name="Google Shape;3990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2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2" name="Google Shape;3992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2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94" name="Google Shape;3994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Google Shape;3998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2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2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05" name="Google Shape;4005;p2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7" name="Google Shape;4007;p2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8" name="Google Shape;4008;p2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2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2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1" name="Google Shape;4011;p2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2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2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2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2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2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2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2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2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2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1" name="Google Shape;4021;p2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2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3" name="Google Shape;4023;p2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2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25" name="Google Shape;4025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" name="Google Shape;4034;p20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2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6" name="Google Shape;4036;p2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7" name="Google Shape;4037;p2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38" name="Google Shape;403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2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40" name="Google Shape;4040;p2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2" name="Google Shape;4042;p2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2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4" name="Google Shape;4044;p2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5" name="Google Shape;4045;p2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6" name="Google Shape;404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9" name="Google Shape;4049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2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51" name="Google Shape;4051;p2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2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4" name="Google Shape;4054;p2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6" name="Google Shape;4056;p2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20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058" name="Google Shape;4058;p20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4059" name="Google Shape;405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1.xml"/><Relationship Id="rId3" Type="http://schemas.openxmlformats.org/officeDocument/2006/relationships/slideLayout" Target="../slideLayouts/slideLayout155.xml"/><Relationship Id="rId21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194.xml"/><Relationship Id="rId47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5.xml"/><Relationship Id="rId38" Type="http://schemas.openxmlformats.org/officeDocument/2006/relationships/slideLayout" Target="../slideLayouts/slideLayout190.xml"/><Relationship Id="rId46" Type="http://schemas.openxmlformats.org/officeDocument/2006/relationships/slideLayout" Target="../slideLayouts/slideLayout198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72.xml"/><Relationship Id="rId29" Type="http://schemas.openxmlformats.org/officeDocument/2006/relationships/slideLayout" Target="../slideLayouts/slideLayout181.xml"/><Relationship Id="rId41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192.xml"/><Relationship Id="rId45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36" Type="http://schemas.openxmlformats.org/officeDocument/2006/relationships/slideLayout" Target="../slideLayouts/slideLayout188.xml"/><Relationship Id="rId49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4" Type="http://schemas.openxmlformats.org/officeDocument/2006/relationships/slideLayout" Target="../slideLayouts/slideLayout196.xml"/><Relationship Id="rId52" Type="http://schemas.openxmlformats.org/officeDocument/2006/relationships/theme" Target="../theme/theme4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7.xml"/><Relationship Id="rId43" Type="http://schemas.openxmlformats.org/officeDocument/2006/relationships/slideLayout" Target="../slideLayouts/slideLayout195.xml"/><Relationship Id="rId48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2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  <p:sldLayoutId id="2147483778" r:id="rId28"/>
    <p:sldLayoutId id="2147483779" r:id="rId29"/>
    <p:sldLayoutId id="2147483780" r:id="rId30"/>
    <p:sldLayoutId id="2147483781" r:id="rId31"/>
    <p:sldLayoutId id="2147483782" r:id="rId32"/>
    <p:sldLayoutId id="2147483783" r:id="rId33"/>
    <p:sldLayoutId id="2147483784" r:id="rId34"/>
    <p:sldLayoutId id="2147483785" r:id="rId35"/>
    <p:sldLayoutId id="2147483786" r:id="rId36"/>
    <p:sldLayoutId id="2147483787" r:id="rId37"/>
    <p:sldLayoutId id="2147483788" r:id="rId38"/>
    <p:sldLayoutId id="2147483789" r:id="rId39"/>
    <p:sldLayoutId id="2147483790" r:id="rId40"/>
    <p:sldLayoutId id="2147483791" r:id="rId41"/>
    <p:sldLayoutId id="2147483792" r:id="rId42"/>
    <p:sldLayoutId id="2147483793" r:id="rId43"/>
    <p:sldLayoutId id="2147483794" r:id="rId44"/>
    <p:sldLayoutId id="2147483795" r:id="rId45"/>
    <p:sldLayoutId id="2147483796" r:id="rId46"/>
    <p:sldLayoutId id="2147483797" r:id="rId47"/>
    <p:sldLayoutId id="2147483798" r:id="rId48"/>
    <p:sldLayoutId id="2147483799" r:id="rId49"/>
    <p:sldLayoutId id="2147483800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  <p:sldLayoutId id="2147483835" r:id="rId35"/>
    <p:sldLayoutId id="2147483836" r:id="rId36"/>
    <p:sldLayoutId id="2147483837" r:id="rId37"/>
    <p:sldLayoutId id="2147483838" r:id="rId38"/>
    <p:sldLayoutId id="2147483839" r:id="rId39"/>
    <p:sldLayoutId id="2147483840" r:id="rId40"/>
    <p:sldLayoutId id="2147483841" r:id="rId41"/>
    <p:sldLayoutId id="2147483842" r:id="rId42"/>
    <p:sldLayoutId id="2147483843" r:id="rId43"/>
    <p:sldLayoutId id="2147483844" r:id="rId44"/>
    <p:sldLayoutId id="2147483845" r:id="rId45"/>
    <p:sldLayoutId id="2147483846" r:id="rId46"/>
    <p:sldLayoutId id="2147483847" r:id="rId47"/>
    <p:sldLayoutId id="2147483848" r:id="rId48"/>
    <p:sldLayoutId id="2147483849" r:id="rId49"/>
    <p:sldLayoutId id="2147483850" r:id="rId50"/>
    <p:sldLayoutId id="2147483851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instructure.com/courses/120/pages/page-for-testing-will-dele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umors.com/roundup/macos-10-15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7.png"/><Relationship Id="rId5" Type="http://schemas.openxmlformats.org/officeDocument/2006/relationships/image" Target="../media/image29.jpg"/><Relationship Id="rId4" Type="http://schemas.openxmlformats.org/officeDocument/2006/relationships/hyperlink" Target="https://www.laptopmag.com/articles/windows-10-edition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8epHwf0Heo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2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101 Day 1</a:t>
            </a:r>
            <a:endParaRPr/>
          </a:p>
        </p:txBody>
      </p:sp>
      <p:sp>
        <p:nvSpPr>
          <p:cNvPr id="4065" name="Google Shape;4065;p209"/>
          <p:cNvSpPr txBox="1">
            <a:spLocks noGrp="1"/>
          </p:cNvSpPr>
          <p:nvPr>
            <p:ph type="title" idx="2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Sweet is the Terminal?</a:t>
            </a:r>
            <a:endParaRPr/>
          </a:p>
        </p:txBody>
      </p:sp>
      <p:sp>
        <p:nvSpPr>
          <p:cNvPr id="4066" name="Google Shape;4066;p209"/>
          <p:cNvSpPr txBox="1"/>
          <p:nvPr/>
        </p:nvSpPr>
        <p:spPr>
          <a:xfrm>
            <a:off x="8217300" y="3357025"/>
            <a:ext cx="6528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3.1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47" name="Google Shape;4147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command line is a critical skill. At different times, it may be: </a:t>
            </a:r>
            <a:endParaRPr/>
          </a:p>
        </p:txBody>
      </p:sp>
      <p:sp>
        <p:nvSpPr>
          <p:cNvPr id="4148" name="Google Shape;4148;p21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only way 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4149" name="Google Shape;4149;p21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fastest way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4150" name="Google Shape;4150;p21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most flexible way to achieve a desired outcome.</a:t>
            </a:r>
            <a:endParaRPr sz="1800"/>
          </a:p>
        </p:txBody>
      </p:sp>
      <p:sp>
        <p:nvSpPr>
          <p:cNvPr id="4151" name="Google Shape;4151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6" name="Google Shape;4156;p219"/>
          <p:cNvPicPr preferRelativeResize="0"/>
          <p:nvPr/>
        </p:nvPicPr>
        <p:blipFill rotWithShape="1">
          <a:blip r:embed="rId3">
            <a:alphaModFix amt="42000"/>
          </a:blip>
          <a:srcRect t="1107" b="13003"/>
          <a:stretch/>
        </p:blipFill>
        <p:spPr>
          <a:xfrm>
            <a:off x="-12300" y="4100"/>
            <a:ext cx="91686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Google Shape;4157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" y="0"/>
            <a:ext cx="9144000" cy="4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59" name="Google Shape;4159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60" name="Google Shape;4160;p219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219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only way to achieve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2" name="Google Shape;4162;p219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63" name="Google Shape;4163;p2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64" name="Google Shape;4164;p2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5" name="Google Shape;4165;p2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6" name="Google Shape;4166;p219"/>
          <p:cNvSpPr/>
          <p:nvPr/>
        </p:nvSpPr>
        <p:spPr>
          <a:xfrm>
            <a:off x="1528950" y="2274075"/>
            <a:ext cx="1173900" cy="2475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219"/>
          <p:cNvSpPr txBox="1"/>
          <p:nvPr/>
        </p:nvSpPr>
        <p:spPr>
          <a:xfrm>
            <a:off x="1428750" y="1475175"/>
            <a:ext cx="33834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may have to work with systems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tools that have no GUI interface.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need to configure a system that does not have a GUI. The command line is your only mode for configuration.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2" name="Google Shape;4172;p220"/>
          <p:cNvPicPr preferRelativeResize="0"/>
          <p:nvPr/>
        </p:nvPicPr>
        <p:blipFill rotWithShape="1">
          <a:blip r:embed="rId3">
            <a:alphaModFix/>
          </a:blip>
          <a:srcRect t="8169" b="7084"/>
          <a:stretch/>
        </p:blipFill>
        <p:spPr>
          <a:xfrm>
            <a:off x="0" y="0"/>
            <a:ext cx="914399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3" name="Google Shape;4173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4" name="Google Shape;4174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75" name="Google Shape;4175;p220"/>
          <p:cNvSpPr/>
          <p:nvPr/>
        </p:nvSpPr>
        <p:spPr>
          <a:xfrm>
            <a:off x="1352550" y="853875"/>
            <a:ext cx="3696000" cy="31110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220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fastest way to achieve 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77" name="Google Shape;4177;p220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78" name="Google Shape;4178;p2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79" name="Google Shape;4179;p2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0" name="Google Shape;4180;p220"/>
          <p:cNvSpPr/>
          <p:nvPr/>
        </p:nvSpPr>
        <p:spPr>
          <a:xfrm>
            <a:off x="1551825" y="2285625"/>
            <a:ext cx="1137600" cy="247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220"/>
          <p:cNvSpPr txBox="1"/>
          <p:nvPr/>
        </p:nvSpPr>
        <p:spPr>
          <a:xfrm>
            <a:off x="1428750" y="1475175"/>
            <a:ext cx="3549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has tools that can speed up a task.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develop a script on the command line to automate and repeat a task.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2" name="Google Shape;4182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3" name="Google Shape;4183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" name="Google Shape;4188;p221"/>
          <p:cNvPicPr preferRelativeResize="0"/>
          <p:nvPr/>
        </p:nvPicPr>
        <p:blipFill rotWithShape="1">
          <a:blip r:embed="rId3">
            <a:alphaModFix/>
          </a:blip>
          <a:srcRect l="766" t="7337" r="26273" b="3110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p221"/>
          <p:cNvSpPr/>
          <p:nvPr/>
        </p:nvSpPr>
        <p:spPr>
          <a:xfrm>
            <a:off x="0" y="0"/>
            <a:ext cx="9144000" cy="3804300"/>
          </a:xfrm>
          <a:prstGeom prst="rect">
            <a:avLst/>
          </a:prstGeom>
          <a:gradFill>
            <a:gsLst>
              <a:gs pos="0">
                <a:srgbClr val="31B8EE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0" name="Google Shape;4190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192" name="Google Shape;4192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93" name="Google Shape;4193;p221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4" name="Google Shape;4194;p221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flexible way to achieve a desired outcome.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5" name="Google Shape;4195;p221"/>
          <p:cNvSpPr/>
          <p:nvPr/>
        </p:nvSpPr>
        <p:spPr>
          <a:xfrm>
            <a:off x="1540375" y="2513200"/>
            <a:ext cx="1137600" cy="247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221"/>
          <p:cNvSpPr txBox="1"/>
          <p:nvPr/>
        </p:nvSpPr>
        <p:spPr>
          <a:xfrm>
            <a:off x="1428750" y="1475175"/>
            <a:ext cx="33834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a GUI may be the most familiar, but working directly with the command line provides greater control.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output logs to specific locations, combine files in unique ways, and string together commands with more flexibility.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97" name="Google Shape;4197;p221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98" name="Google Shape;4198;p2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99" name="Google Shape;4199;p2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to the Wise</a:t>
            </a:r>
            <a:endParaRPr/>
          </a:p>
        </p:txBody>
      </p:sp>
      <p:sp>
        <p:nvSpPr>
          <p:cNvPr id="4205" name="Google Shape;4205;p2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things to remember. </a:t>
            </a:r>
            <a:endParaRPr/>
          </a:p>
        </p:txBody>
      </p:sp>
      <p:sp>
        <p:nvSpPr>
          <p:cNvPr id="4206" name="Google Shape;4206;p2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bootcampspot.instructure.com</a:t>
            </a:r>
            <a:endParaRPr/>
          </a:p>
        </p:txBody>
      </p:sp>
      <p:sp>
        <p:nvSpPr>
          <p:cNvPr id="4207" name="Google Shape;4207;p22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 best way to learn the command line is to use it.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08" name="Google Shape;4208;p22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This week will be heavily focused on hands-on activities.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09" name="Google Shape;4209;p22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Take notes during each demo and try your best on activities.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10" name="Google Shape;4210;p22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Remember: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Practice makes perfect!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on the Command Line</a:t>
            </a:r>
            <a:endParaRPr/>
          </a:p>
        </p:txBody>
      </p:sp>
      <p:sp>
        <p:nvSpPr>
          <p:cNvPr id="4216" name="Google Shape;4216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7" name="Google Shape;4217;p223"/>
          <p:cNvPicPr preferRelativeResize="0"/>
          <p:nvPr/>
        </p:nvPicPr>
        <p:blipFill rotWithShape="1">
          <a:blip r:embed="rId3">
            <a:alphaModFix/>
          </a:blip>
          <a:srcRect r="15526"/>
          <a:stretch/>
        </p:blipFill>
        <p:spPr>
          <a:xfrm>
            <a:off x="3662250" y="1255500"/>
            <a:ext cx="5170675" cy="34406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8" name="Google Shape;4218;p223"/>
          <p:cNvSpPr txBox="1"/>
          <p:nvPr/>
        </p:nvSpPr>
        <p:spPr>
          <a:xfrm>
            <a:off x="0" y="1255500"/>
            <a:ext cx="35133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576072" lvl="0" indent="-20777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View current directory location.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6072" lvl="0" indent="-207772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Navigate through directories and files.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6072" lvl="0" indent="-207772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Create new folders.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9" name="Google Shape;4219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this Windows Explorer, we can complete the following tasks:</a:t>
            </a:r>
            <a:endParaRPr/>
          </a:p>
        </p:txBody>
      </p:sp>
      <p:sp>
        <p:nvSpPr>
          <p:cNvPr id="4220" name="Google Shape;4220;p223"/>
          <p:cNvSpPr/>
          <p:nvPr/>
        </p:nvSpPr>
        <p:spPr>
          <a:xfrm>
            <a:off x="662561" y="3111550"/>
            <a:ext cx="2188200" cy="1309200"/>
          </a:xfrm>
          <a:prstGeom prst="roundRect">
            <a:avLst>
              <a:gd name="adj" fmla="val 9253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next demo,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complete these tasks on the command line.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22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Terminal Commands</a:t>
            </a:r>
            <a:endParaRPr/>
          </a:p>
        </p:txBody>
      </p:sp>
      <p:sp>
        <p:nvSpPr>
          <p:cNvPr id="4226" name="Google Shape;4226;p2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Commands </a:t>
            </a:r>
            <a:endParaRPr/>
          </a:p>
        </p:txBody>
      </p:sp>
      <p:sp>
        <p:nvSpPr>
          <p:cNvPr id="4232" name="Google Shape;4232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demo, we’ll cover the following commands: </a:t>
            </a:r>
            <a:endParaRPr/>
          </a:p>
        </p:txBody>
      </p:sp>
      <p:sp>
        <p:nvSpPr>
          <p:cNvPr id="4233" name="Google Shape;4233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34" name="Google Shape;4234;p225"/>
          <p:cNvGraphicFramePr/>
          <p:nvPr/>
        </p:nvGraphicFramePr>
        <p:xfrm>
          <a:off x="425250" y="1271375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the current working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226"/>
          <p:cNvSpPr/>
          <p:nvPr/>
        </p:nvSpPr>
        <p:spPr>
          <a:xfrm flipH="1">
            <a:off x="724275" y="2324050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0" name="Google Shape;4240;p226"/>
          <p:cNvSpPr/>
          <p:nvPr/>
        </p:nvSpPr>
        <p:spPr>
          <a:xfrm flipH="1">
            <a:off x="3496050" y="2324050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226"/>
          <p:cNvSpPr/>
          <p:nvPr/>
        </p:nvSpPr>
        <p:spPr>
          <a:xfrm flipH="1">
            <a:off x="6401175" y="2324662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2" name="Google Shape;4242;p226"/>
          <p:cNvSpPr txBox="1">
            <a:spLocks noGrp="1"/>
          </p:cNvSpPr>
          <p:nvPr>
            <p:ph type="subTitle" idx="1"/>
          </p:nvPr>
        </p:nvSpPr>
        <p:spPr>
          <a:xfrm>
            <a:off x="724275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Create several directories to organize our investigations: </a:t>
            </a:r>
            <a:br>
              <a:rPr lang="en" sz="16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3" name="Google Shape;4243;p226"/>
          <p:cNvSpPr txBox="1">
            <a:spLocks noGrp="1"/>
          </p:cNvSpPr>
          <p:nvPr>
            <p:ph type="subTitle" idx="2"/>
          </p:nvPr>
        </p:nvSpPr>
        <p:spPr>
          <a:xfrm>
            <a:off x="3496050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Put our directories in the already existing folder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4" name="Google Shape;4244;p226"/>
          <p:cNvSpPr txBox="1">
            <a:spLocks noGrp="1"/>
          </p:cNvSpPr>
          <p:nvPr>
            <p:ph type="subTitle" idx="3"/>
          </p:nvPr>
        </p:nvSpPr>
        <p:spPr>
          <a:xfrm>
            <a:off x="6401175" y="2324713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Put an empty file in the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folder titled 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case1_evidence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5" name="Google Shape;4245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246" name="Google Shape;4246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4248" name="Google Shape;4248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00800" cy="1055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security analysts at ACME Corp. Our manager assigned us several investigations and gave us a computer in the evidence room. We are asked to:</a:t>
            </a:r>
            <a:endParaRPr/>
          </a:p>
        </p:txBody>
      </p:sp>
      <p:grpSp>
        <p:nvGrpSpPr>
          <p:cNvPr id="4249" name="Google Shape;4249;p226"/>
          <p:cNvGrpSpPr/>
          <p:nvPr/>
        </p:nvGrpSpPr>
        <p:grpSpPr>
          <a:xfrm>
            <a:off x="457181" y="1731378"/>
            <a:ext cx="533372" cy="533480"/>
            <a:chOff x="457200" y="1378813"/>
            <a:chExt cx="695400" cy="695450"/>
          </a:xfrm>
        </p:grpSpPr>
        <p:sp>
          <p:nvSpPr>
            <p:cNvPr id="4250" name="Google Shape;4250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1" name="Google Shape;4251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226"/>
          <p:cNvGrpSpPr/>
          <p:nvPr/>
        </p:nvGrpSpPr>
        <p:grpSpPr>
          <a:xfrm>
            <a:off x="3228956" y="1731378"/>
            <a:ext cx="533372" cy="533480"/>
            <a:chOff x="457200" y="1378813"/>
            <a:chExt cx="695400" cy="695450"/>
          </a:xfrm>
        </p:grpSpPr>
        <p:sp>
          <p:nvSpPr>
            <p:cNvPr id="4253" name="Google Shape;4253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4" name="Google Shape;4254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5" name="Google Shape;4255;p226"/>
          <p:cNvGrpSpPr/>
          <p:nvPr/>
        </p:nvGrpSpPr>
        <p:grpSpPr>
          <a:xfrm>
            <a:off x="6134081" y="1732128"/>
            <a:ext cx="533372" cy="533480"/>
            <a:chOff x="457200" y="1378813"/>
            <a:chExt cx="695400" cy="695450"/>
          </a:xfrm>
        </p:grpSpPr>
        <p:sp>
          <p:nvSpPr>
            <p:cNvPr id="4256" name="Google Shape;4256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7" name="Google Shape;4257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Demonstration Review</a:t>
            </a:r>
            <a:endParaRPr/>
          </a:p>
        </p:txBody>
      </p:sp>
      <p:sp>
        <p:nvSpPr>
          <p:cNvPr id="4263" name="Google Shape;4263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do?</a:t>
            </a:r>
            <a:endParaRPr/>
          </a:p>
        </p:txBody>
      </p:sp>
      <p:sp>
        <p:nvSpPr>
          <p:cNvPr id="4264" name="Google Shape;4264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65" name="Google Shape;4265;p227"/>
          <p:cNvGraphicFramePr/>
          <p:nvPr/>
        </p:nvGraphicFramePr>
        <p:xfrm>
          <a:off x="441000" y="1248913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2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072" name="Google Shape;4072;p2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4073" name="Google Shape;4073;p2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74" name="Google Shape;4074;p21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the command line is important for IT and security professionals.</a:t>
            </a:r>
            <a:endParaRPr/>
          </a:p>
        </p:txBody>
      </p:sp>
      <p:sp>
        <p:nvSpPr>
          <p:cNvPr id="4075" name="Google Shape;4075;p21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ls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cd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mkdir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touch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cp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mv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rmdir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for basic file navigation. </a:t>
            </a:r>
            <a:endParaRPr/>
          </a:p>
        </p:txBody>
      </p:sp>
      <p:sp>
        <p:nvSpPr>
          <p:cNvPr id="4076" name="Google Shape;4076;p21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deeply nested folder structures using relative and absolute file paths. </a:t>
            </a:r>
            <a:endParaRPr/>
          </a:p>
        </p:txBody>
      </p:sp>
      <p:sp>
        <p:nvSpPr>
          <p:cNvPr id="4077" name="Google Shape;4077;p21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/>
              <a:t> to preview files in the command line. </a:t>
            </a:r>
            <a:endParaRPr/>
          </a:p>
        </p:txBody>
      </p:sp>
      <p:sp>
        <p:nvSpPr>
          <p:cNvPr id="4078" name="Google Shape;4078;p21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the above commands in sequence to accomplish relevant IT tasks.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Review</a:t>
            </a:r>
            <a:endParaRPr/>
          </a:p>
        </p:txBody>
      </p:sp>
      <p:sp>
        <p:nvSpPr>
          <p:cNvPr id="4271" name="Google Shape;4271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do?</a:t>
            </a:r>
            <a:endParaRPr/>
          </a:p>
        </p:txBody>
      </p:sp>
      <p:sp>
        <p:nvSpPr>
          <p:cNvPr id="4272" name="Google Shape;4272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73" name="Google Shape;4273;p228"/>
          <p:cNvGraphicFramePr/>
          <p:nvPr/>
        </p:nvGraphicFramePr>
        <p:xfrm>
          <a:off x="441000" y="1248913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the current working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279" name="Google Shape;4279;p2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2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281" name="Google Shape;4281;p2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</a:rPr>
              <a:t>Activity: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 Five and Practice the Command Line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In this activity, you are a security analyst at Wonka Corp. Wonka Corp believes an employee is selling secret recipes. You must create evidence directories for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email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logs</a:t>
            </a:r>
            <a:r>
              <a:rPr lang="en" sz="1600">
                <a:highlight>
                  <a:srgbClr val="FFFFFF"/>
                </a:highlight>
              </a:rPr>
              <a:t>, and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web_access</a:t>
            </a:r>
            <a:r>
              <a:rPr lang="en" sz="1600"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24292E"/>
                </a:solidFill>
              </a:rPr>
              <a:t>to organize your investigation of the rogue employee.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2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vs. Absolute Paths </a:t>
            </a:r>
            <a:endParaRPr/>
          </a:p>
        </p:txBody>
      </p:sp>
      <p:sp>
        <p:nvSpPr>
          <p:cNvPr id="4292" name="Google Shape;4292;p2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232"/>
          <p:cNvSpPr/>
          <p:nvPr/>
        </p:nvSpPr>
        <p:spPr>
          <a:xfrm>
            <a:off x="6069375" y="4019013"/>
            <a:ext cx="25203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232"/>
          <p:cNvSpPr/>
          <p:nvPr/>
        </p:nvSpPr>
        <p:spPr>
          <a:xfrm>
            <a:off x="2095100" y="4048825"/>
            <a:ext cx="29661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9" name="Google Shape;4299;p232"/>
          <p:cNvSpPr/>
          <p:nvPr/>
        </p:nvSpPr>
        <p:spPr>
          <a:xfrm>
            <a:off x="1760100" y="1245725"/>
            <a:ext cx="61995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232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4301" name="Google Shape;4301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 file path is a unique location in the file system where a file is located.</a:t>
            </a:r>
            <a:endParaRPr/>
          </a:p>
        </p:txBody>
      </p:sp>
      <p:sp>
        <p:nvSpPr>
          <p:cNvPr id="4302" name="Google Shape;4302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232"/>
          <p:cNvSpPr txBox="1">
            <a:spLocks noGrp="1"/>
          </p:cNvSpPr>
          <p:nvPr>
            <p:ph type="body" idx="3"/>
          </p:nvPr>
        </p:nvSpPr>
        <p:spPr>
          <a:xfrm>
            <a:off x="715550" y="2503975"/>
            <a:ext cx="7442700" cy="904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/home/Sally/Desktop/my_images/cat.jpg</a:t>
            </a:r>
            <a:endParaRPr sz="3000">
              <a:solidFill>
                <a:srgbClr val="4CFF41"/>
              </a:solidFill>
            </a:endParaRPr>
          </a:p>
        </p:txBody>
      </p:sp>
      <p:sp>
        <p:nvSpPr>
          <p:cNvPr id="4304" name="Google Shape;4304;p232"/>
          <p:cNvSpPr txBox="1"/>
          <p:nvPr/>
        </p:nvSpPr>
        <p:spPr>
          <a:xfrm>
            <a:off x="6172700" y="4116063"/>
            <a:ext cx="22077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file is an image called: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endParaRPr b="1"/>
          </a:p>
        </p:txBody>
      </p:sp>
      <p:grpSp>
        <p:nvGrpSpPr>
          <p:cNvPr id="4305" name="Google Shape;4305;p232"/>
          <p:cNvGrpSpPr/>
          <p:nvPr/>
        </p:nvGrpSpPr>
        <p:grpSpPr>
          <a:xfrm>
            <a:off x="1512249" y="3464200"/>
            <a:ext cx="4419300" cy="364784"/>
            <a:chOff x="1512250" y="3634200"/>
            <a:chExt cx="4419300" cy="568200"/>
          </a:xfrm>
        </p:grpSpPr>
        <p:cxnSp>
          <p:nvCxnSpPr>
            <p:cNvPr id="4306" name="Google Shape;4306;p232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232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232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9" name="Google Shape;4309;p232"/>
          <p:cNvGrpSpPr/>
          <p:nvPr/>
        </p:nvGrpSpPr>
        <p:grpSpPr>
          <a:xfrm>
            <a:off x="6683204" y="3404587"/>
            <a:ext cx="1292645" cy="364784"/>
            <a:chOff x="1512250" y="3634200"/>
            <a:chExt cx="4419300" cy="568200"/>
          </a:xfrm>
        </p:grpSpPr>
        <p:cxnSp>
          <p:nvCxnSpPr>
            <p:cNvPr id="4310" name="Google Shape;4310;p232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232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232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3" name="Google Shape;4313;p232"/>
          <p:cNvSpPr txBox="1"/>
          <p:nvPr/>
        </p:nvSpPr>
        <p:spPr>
          <a:xfrm>
            <a:off x="2026975" y="4145875"/>
            <a:ext cx="3165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directory path is: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/home/Sally/Desktop/my_images/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14" name="Google Shape;4314;p232"/>
          <p:cNvSpPr txBox="1"/>
          <p:nvPr/>
        </p:nvSpPr>
        <p:spPr>
          <a:xfrm>
            <a:off x="1721550" y="1303475"/>
            <a:ext cx="6276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image file is located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my_images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which is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Sally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home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15" name="Google Shape;4315;p232"/>
          <p:cNvCxnSpPr/>
          <p:nvPr/>
        </p:nvCxnSpPr>
        <p:spPr>
          <a:xfrm>
            <a:off x="3721900" y="3829000"/>
            <a:ext cx="0" cy="1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6" name="Google Shape;4316;p232"/>
          <p:cNvCxnSpPr/>
          <p:nvPr/>
        </p:nvCxnSpPr>
        <p:spPr>
          <a:xfrm>
            <a:off x="7329525" y="3769375"/>
            <a:ext cx="0" cy="1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322" name="Google Shape;4322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in IT</a:t>
            </a:r>
            <a:endParaRPr/>
          </a:p>
        </p:txBody>
      </p:sp>
      <p:sp>
        <p:nvSpPr>
          <p:cNvPr id="4323" name="Google Shape;4323;p233"/>
          <p:cNvSpPr txBox="1">
            <a:spLocks noGrp="1"/>
          </p:cNvSpPr>
          <p:nvPr>
            <p:ph type="subTitle" idx="1"/>
          </p:nvPr>
        </p:nvSpPr>
        <p:spPr>
          <a:xfrm>
            <a:off x="0" y="1104625"/>
            <a:ext cx="9144000" cy="22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are a security administrator and need to access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network log for an investigation.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might ask the network team for the location or path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of the file. The network team would provide you with a file path such as:</a:t>
            </a:r>
            <a:endParaRPr sz="2400">
              <a:solidFill>
                <a:srgbClr val="AFCA54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4" name="Google Shape;4324;p233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5" name="Google Shape;4325;p233"/>
          <p:cNvSpPr txBox="1">
            <a:spLocks noGrp="1"/>
          </p:cNvSpPr>
          <p:nvPr>
            <p:ph type="body" idx="3"/>
          </p:nvPr>
        </p:nvSpPr>
        <p:spPr>
          <a:xfrm>
            <a:off x="2218050" y="3495175"/>
            <a:ext cx="4707900" cy="664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/var/log/logfile1.txt</a:t>
            </a:r>
            <a:endParaRPr sz="3000">
              <a:solidFill>
                <a:srgbClr val="4CFF4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1" name="Google Shape;4331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234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There are two types of file paths: </a:t>
            </a:r>
            <a:r>
              <a:rPr lang="en" sz="30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absolute paths</a:t>
            </a: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0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relative paths</a:t>
            </a: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3" name="Google Shape;4333;p2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26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235"/>
          <p:cNvPicPr preferRelativeResize="0"/>
          <p:nvPr/>
        </p:nvPicPr>
        <p:blipFill rotWithShape="1">
          <a:blip r:embed="rId3">
            <a:alphaModFix/>
          </a:blip>
          <a:srcRect l="4561"/>
          <a:stretch/>
        </p:blipFill>
        <p:spPr>
          <a:xfrm>
            <a:off x="0" y="-505775"/>
            <a:ext cx="6433157" cy="44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4340" name="Google Shape;4340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235"/>
          <p:cNvSpPr/>
          <p:nvPr/>
        </p:nvSpPr>
        <p:spPr>
          <a:xfrm>
            <a:off x="4278425" y="2305850"/>
            <a:ext cx="1548000" cy="5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235"/>
          <p:cNvSpPr txBox="1">
            <a:spLocks noGrp="1"/>
          </p:cNvSpPr>
          <p:nvPr>
            <p:ph type="body" idx="3"/>
          </p:nvPr>
        </p:nvSpPr>
        <p:spPr>
          <a:xfrm>
            <a:off x="2360725" y="2329050"/>
            <a:ext cx="6231300" cy="2272500"/>
          </a:xfrm>
          <a:prstGeom prst="rect">
            <a:avLst/>
          </a:prstGeom>
        </p:spPr>
        <p:txBody>
          <a:bodyPr spcFirstLastPara="1" wrap="square" lIns="91425" tIns="91425" rIns="0" bIns="8229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An</a:t>
            </a:r>
            <a:r>
              <a:rPr lang="en" sz="1800" b="1">
                <a:solidFill>
                  <a:srgbClr val="24292E"/>
                </a:solidFill>
              </a:rPr>
              <a:t> absolute path</a:t>
            </a:r>
            <a:r>
              <a:rPr lang="en" sz="1800">
                <a:solidFill>
                  <a:srgbClr val="24292E"/>
                </a:solidFill>
              </a:rPr>
              <a:t>   indicates the location of a file regardless of your current location in the file system.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If you’re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Applications</a:t>
            </a:r>
            <a:r>
              <a:rPr lang="en" sz="1800">
                <a:solidFill>
                  <a:srgbClr val="24292E"/>
                </a:solidFill>
              </a:rPr>
              <a:t> directory and need to access a file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directory, you can use an absolute path to get the file without navigating to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directory.</a:t>
            </a:r>
            <a:endParaRPr sz="1800"/>
          </a:p>
        </p:txBody>
      </p:sp>
      <p:sp>
        <p:nvSpPr>
          <p:cNvPr id="4343" name="Google Shape;4343;p235"/>
          <p:cNvSpPr txBox="1">
            <a:spLocks noGrp="1"/>
          </p:cNvSpPr>
          <p:nvPr>
            <p:ph type="body" idx="3"/>
          </p:nvPr>
        </p:nvSpPr>
        <p:spPr>
          <a:xfrm>
            <a:off x="1703375" y="1025000"/>
            <a:ext cx="73065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2743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4349" name="Google Shape;4349;p236"/>
          <p:cNvSpPr txBox="1">
            <a:spLocks noGrp="1"/>
          </p:cNvSpPr>
          <p:nvPr>
            <p:ph type="body" idx="3"/>
          </p:nvPr>
        </p:nvSpPr>
        <p:spPr>
          <a:xfrm>
            <a:off x="262300" y="737975"/>
            <a:ext cx="9144000" cy="389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</a:rPr>
              <a:t>We want to access a file located at:</a:t>
            </a:r>
            <a:endParaRPr/>
          </a:p>
        </p:txBody>
      </p:sp>
      <p:sp>
        <p:nvSpPr>
          <p:cNvPr id="4350" name="Google Shape;4350;p236"/>
          <p:cNvSpPr txBox="1">
            <a:spLocks noGrp="1"/>
          </p:cNvSpPr>
          <p:nvPr>
            <p:ph type="body" idx="3"/>
          </p:nvPr>
        </p:nvSpPr>
        <p:spPr>
          <a:xfrm>
            <a:off x="758125" y="1149025"/>
            <a:ext cx="81666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1" name="Google Shape;4351;p236"/>
          <p:cNvSpPr txBox="1">
            <a:spLocks noGrp="1"/>
          </p:cNvSpPr>
          <p:nvPr>
            <p:ph type="body" idx="3"/>
          </p:nvPr>
        </p:nvSpPr>
        <p:spPr>
          <a:xfrm>
            <a:off x="996575" y="2196638"/>
            <a:ext cx="36699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/home/bob/file_logs/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2" name="Google Shape;4352;p236"/>
          <p:cNvSpPr txBox="1">
            <a:spLocks noGrp="1"/>
          </p:cNvSpPr>
          <p:nvPr>
            <p:ph type="body" idx="3"/>
          </p:nvPr>
        </p:nvSpPr>
        <p:spPr>
          <a:xfrm>
            <a:off x="996575" y="3244250"/>
            <a:ext cx="80730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3" name="Google Shape;4353;p236"/>
          <p:cNvSpPr txBox="1">
            <a:spLocks noGrp="1"/>
          </p:cNvSpPr>
          <p:nvPr>
            <p:ph type="body" idx="3"/>
          </p:nvPr>
        </p:nvSpPr>
        <p:spPr>
          <a:xfrm>
            <a:off x="996575" y="4291838"/>
            <a:ext cx="20253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4" name="Google Shape;4354;p236"/>
          <p:cNvSpPr txBox="1"/>
          <p:nvPr/>
        </p:nvSpPr>
        <p:spPr>
          <a:xfrm>
            <a:off x="444775" y="1756175"/>
            <a:ext cx="6420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If we are located in a different directory, such as,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5" name="Google Shape;4355;p236"/>
          <p:cNvSpPr txBox="1"/>
          <p:nvPr/>
        </p:nvSpPr>
        <p:spPr>
          <a:xfrm>
            <a:off x="444775" y="2831375"/>
            <a:ext cx="4345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We can use the absolute path,</a:t>
            </a:r>
            <a:endParaRPr sz="1600"/>
          </a:p>
        </p:txBody>
      </p:sp>
      <p:sp>
        <p:nvSpPr>
          <p:cNvPr id="4356" name="Google Shape;4356;p236"/>
          <p:cNvSpPr txBox="1"/>
          <p:nvPr/>
        </p:nvSpPr>
        <p:spPr>
          <a:xfrm>
            <a:off x="444775" y="3833425"/>
            <a:ext cx="3669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access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1" name="Google Shape;4361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4639473" cy="3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2" name="Google Shape;4362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Paths</a:t>
            </a:r>
            <a:endParaRPr/>
          </a:p>
        </p:txBody>
      </p:sp>
      <p:sp>
        <p:nvSpPr>
          <p:cNvPr id="4363" name="Google Shape;4363;p237"/>
          <p:cNvSpPr txBox="1">
            <a:spLocks noGrp="1"/>
          </p:cNvSpPr>
          <p:nvPr>
            <p:ph type="body" idx="3"/>
          </p:nvPr>
        </p:nvSpPr>
        <p:spPr>
          <a:xfrm>
            <a:off x="2509525" y="2228850"/>
            <a:ext cx="6399900" cy="251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 relative path starts at your current location in the file system and doesn't require using the root directory("/").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If you need to access a file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 and are already in </a:t>
            </a:r>
            <a:r>
              <a:rPr lang="en" sz="1800">
                <a:solidFill>
                  <a:srgbClr val="F7EF6A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, create a path from your current point.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In the above example, the user is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directory, so </a:t>
            </a:r>
            <a:r>
              <a:rPr lang="en" sz="1800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/home/username/Desktop/ </a:t>
            </a:r>
            <a:r>
              <a:rPr lang="en" sz="1800">
                <a:solidFill>
                  <a:srgbClr val="24292E"/>
                </a:solidFill>
              </a:rPr>
              <a:t> is assumed and not written. </a:t>
            </a:r>
            <a:endParaRPr sz="1800"/>
          </a:p>
        </p:txBody>
      </p:sp>
      <p:sp>
        <p:nvSpPr>
          <p:cNvPr id="4364" name="Google Shape;4364;p237"/>
          <p:cNvSpPr txBox="1">
            <a:spLocks noGrp="1"/>
          </p:cNvSpPr>
          <p:nvPr>
            <p:ph type="body" idx="3"/>
          </p:nvPr>
        </p:nvSpPr>
        <p:spPr>
          <a:xfrm>
            <a:off x="2509525" y="945350"/>
            <a:ext cx="49701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Sallysfiles/textfiles/Sallyfile.txt</a:t>
            </a: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21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Terminal Matters</a:t>
            </a:r>
            <a:endParaRPr/>
          </a:p>
        </p:txBody>
      </p:sp>
      <p:sp>
        <p:nvSpPr>
          <p:cNvPr id="4084" name="Google Shape;4084;p21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on the Command Line</a:t>
            </a:r>
            <a:endParaRPr/>
          </a:p>
        </p:txBody>
      </p:sp>
      <p:sp>
        <p:nvSpPr>
          <p:cNvPr id="4370" name="Google Shape;4370;p2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Relative and absolute paths function as helpful shortcuts on the command line.</a:t>
            </a:r>
            <a:endParaRPr/>
          </a:p>
        </p:txBody>
      </p:sp>
      <p:sp>
        <p:nvSpPr>
          <p:cNvPr id="4371" name="Google Shape;4371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238"/>
          <p:cNvSpPr/>
          <p:nvPr/>
        </p:nvSpPr>
        <p:spPr>
          <a:xfrm>
            <a:off x="3335450" y="2261200"/>
            <a:ext cx="892800" cy="10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238"/>
          <p:cNvSpPr/>
          <p:nvPr/>
        </p:nvSpPr>
        <p:spPr>
          <a:xfrm>
            <a:off x="477150" y="2095175"/>
            <a:ext cx="2497200" cy="12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55425" tIns="128000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Sallysfiles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textfile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74" name="Google Shape;4374;p238"/>
          <p:cNvSpPr/>
          <p:nvPr/>
        </p:nvSpPr>
        <p:spPr>
          <a:xfrm>
            <a:off x="4589350" y="2542300"/>
            <a:ext cx="4245900" cy="45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Desktop/Sallysfiles/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textfiles/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380" name="Google Shape;4380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4381" name="Google Shape;4381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600"/>
              <a:t>Our manager at ACME Corp. needs us to create several additional evidence files for our investigation. They provided the following instructions: </a:t>
            </a:r>
            <a:endParaRPr sz="1600"/>
          </a:p>
        </p:txBody>
      </p:sp>
      <p:cxnSp>
        <p:nvCxnSpPr>
          <p:cNvPr id="4382" name="Google Shape;4382;p239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3" name="Google Shape;4383;p239"/>
          <p:cNvSpPr/>
          <p:nvPr/>
        </p:nvSpPr>
        <p:spPr>
          <a:xfrm>
            <a:off x="1352550" y="16404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4" name="Google Shape;4384;p239"/>
          <p:cNvGrpSpPr/>
          <p:nvPr/>
        </p:nvGrpSpPr>
        <p:grpSpPr>
          <a:xfrm>
            <a:off x="457200" y="1640463"/>
            <a:ext cx="776889" cy="621300"/>
            <a:chOff x="457200" y="1378813"/>
            <a:chExt cx="776889" cy="621300"/>
          </a:xfrm>
        </p:grpSpPr>
        <p:sp>
          <p:nvSpPr>
            <p:cNvPr id="4385" name="Google Shape;4385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86" name="Google Shape;4386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7" name="Google Shape;4387;p239"/>
          <p:cNvGrpSpPr/>
          <p:nvPr/>
        </p:nvGrpSpPr>
        <p:grpSpPr>
          <a:xfrm>
            <a:off x="457200" y="2490375"/>
            <a:ext cx="776889" cy="621300"/>
            <a:chOff x="457200" y="1378813"/>
            <a:chExt cx="776889" cy="621300"/>
          </a:xfrm>
        </p:grpSpPr>
        <p:sp>
          <p:nvSpPr>
            <p:cNvPr id="4388" name="Google Shape;4388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89" name="Google Shape;4389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239"/>
          <p:cNvGrpSpPr/>
          <p:nvPr/>
        </p:nvGrpSpPr>
        <p:grpSpPr>
          <a:xfrm>
            <a:off x="457200" y="3335500"/>
            <a:ext cx="776889" cy="621300"/>
            <a:chOff x="457200" y="1378813"/>
            <a:chExt cx="776889" cy="621300"/>
          </a:xfrm>
        </p:grpSpPr>
        <p:sp>
          <p:nvSpPr>
            <p:cNvPr id="4391" name="Google Shape;4391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92" name="Google Shape;4392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3" name="Google Shape;4393;p239"/>
          <p:cNvSpPr txBox="1">
            <a:spLocks noGrp="1"/>
          </p:cNvSpPr>
          <p:nvPr>
            <p:ph type="subTitle" idx="1"/>
          </p:nvPr>
        </p:nvSpPr>
        <p:spPr>
          <a:xfrm>
            <a:off x="-12300" y="16596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</a:t>
            </a:r>
            <a:r>
              <a:rPr lang="en" sz="1300"/>
              <a:t>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/03-instructor/day1/pathnav_demonstration/security_evidence/Case2/.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case2_evidence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239"/>
          <p:cNvSpPr/>
          <p:nvPr/>
        </p:nvSpPr>
        <p:spPr>
          <a:xfrm>
            <a:off x="1352550" y="24927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239"/>
          <p:cNvSpPr/>
          <p:nvPr/>
        </p:nvSpPr>
        <p:spPr>
          <a:xfrm>
            <a:off x="1352550" y="33355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239"/>
          <p:cNvSpPr txBox="1">
            <a:spLocks noGrp="1"/>
          </p:cNvSpPr>
          <p:nvPr>
            <p:ph type="subTitle" idx="2"/>
          </p:nvPr>
        </p:nvSpPr>
        <p:spPr>
          <a:xfrm>
            <a:off x="-12300" y="2495188"/>
            <a:ext cx="872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300"/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and 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239"/>
          <p:cNvSpPr txBox="1">
            <a:spLocks noGrp="1"/>
          </p:cNvSpPr>
          <p:nvPr>
            <p:ph type="subTitle" idx="3"/>
          </p:nvPr>
        </p:nvSpPr>
        <p:spPr>
          <a:xfrm>
            <a:off x="0" y="33379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back to the home folder.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24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p24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and Moving Files</a:t>
            </a:r>
            <a:endParaRPr/>
          </a:p>
        </p:txBody>
      </p:sp>
      <p:sp>
        <p:nvSpPr>
          <p:cNvPr id="4408" name="Google Shape;4408;p24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242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15" name="Google Shape;4415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Files</a:t>
            </a:r>
            <a:endParaRPr/>
          </a:p>
        </p:txBody>
      </p:sp>
      <p:sp>
        <p:nvSpPr>
          <p:cNvPr id="4417" name="Google Shape;4417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lang="en" i="1"/>
              <a:t>copy</a:t>
            </a:r>
            <a:r>
              <a:rPr lang="en"/>
              <a:t> files from one location to another.</a:t>
            </a:r>
            <a:endParaRPr/>
          </a:p>
        </p:txBody>
      </p:sp>
      <p:cxnSp>
        <p:nvCxnSpPr>
          <p:cNvPr id="4418" name="Google Shape;4418;p24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9" name="Google Shape;4419;p242"/>
          <p:cNvSpPr txBox="1">
            <a:spLocks noGrp="1"/>
          </p:cNvSpPr>
          <p:nvPr>
            <p:ph type="body" idx="3"/>
          </p:nvPr>
        </p:nvSpPr>
        <p:spPr>
          <a:xfrm>
            <a:off x="0" y="1421525"/>
            <a:ext cx="8142600" cy="948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lang="en" sz="1800" b="1"/>
              <a:t> </a:t>
            </a:r>
            <a:endParaRPr sz="1800" b="1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You’re asked to make a copy of a log file and put it in a separate evidence folder. </a:t>
            </a:r>
            <a:endParaRPr sz="1600"/>
          </a:p>
        </p:txBody>
      </p:sp>
      <p:sp>
        <p:nvSpPr>
          <p:cNvPr id="4420" name="Google Shape;4420;p242"/>
          <p:cNvSpPr/>
          <p:nvPr/>
        </p:nvSpPr>
        <p:spPr>
          <a:xfrm>
            <a:off x="3224375" y="2540225"/>
            <a:ext cx="2628600" cy="11064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242"/>
          <p:cNvSpPr txBox="1">
            <a:spLocks noGrp="1"/>
          </p:cNvSpPr>
          <p:nvPr>
            <p:ph type="body" idx="3"/>
          </p:nvPr>
        </p:nvSpPr>
        <p:spPr>
          <a:xfrm>
            <a:off x="3468775" y="2540225"/>
            <a:ext cx="2337000" cy="106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 b="1"/>
              <a:t> </a:t>
            </a:r>
            <a:r>
              <a:rPr lang="en"/>
              <a:t>(</a:t>
            </a:r>
            <a:r>
              <a:rPr lang="en" i="1"/>
              <a:t>copy) </a:t>
            </a:r>
            <a:r>
              <a:rPr lang="en"/>
              <a:t>creates a copy of the file and places it in a specified location.</a:t>
            </a:r>
            <a:endParaRPr/>
          </a:p>
        </p:txBody>
      </p:sp>
      <p:sp>
        <p:nvSpPr>
          <p:cNvPr id="4422" name="Google Shape;4422;p242"/>
          <p:cNvSpPr txBox="1">
            <a:spLocks noGrp="1"/>
          </p:cNvSpPr>
          <p:nvPr>
            <p:ph type="body" idx="3"/>
          </p:nvPr>
        </p:nvSpPr>
        <p:spPr>
          <a:xfrm>
            <a:off x="6724425" y="2659775"/>
            <a:ext cx="2001000" cy="11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file remains. A copy is created in the new location, where it can be edited as needed.</a:t>
            </a:r>
            <a:endParaRPr/>
          </a:p>
        </p:txBody>
      </p:sp>
      <p:sp>
        <p:nvSpPr>
          <p:cNvPr id="4423" name="Google Shape;4423;p242"/>
          <p:cNvSpPr txBox="1">
            <a:spLocks noGrp="1"/>
          </p:cNvSpPr>
          <p:nvPr>
            <p:ph type="body" idx="3"/>
          </p:nvPr>
        </p:nvSpPr>
        <p:spPr>
          <a:xfrm>
            <a:off x="0" y="2659775"/>
            <a:ext cx="2772900" cy="948600"/>
          </a:xfrm>
          <a:prstGeom prst="rect">
            <a:avLst/>
          </a:prstGeom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The original file stays in its original location. </a:t>
            </a:r>
            <a:endParaRPr/>
          </a:p>
        </p:txBody>
      </p:sp>
      <p:sp>
        <p:nvSpPr>
          <p:cNvPr id="4424" name="Google Shape;4424;p242"/>
          <p:cNvSpPr/>
          <p:nvPr/>
        </p:nvSpPr>
        <p:spPr>
          <a:xfrm>
            <a:off x="2660050" y="2855575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242"/>
          <p:cNvSpPr/>
          <p:nvPr/>
        </p:nvSpPr>
        <p:spPr>
          <a:xfrm>
            <a:off x="6152050" y="2855575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243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432" name="Google Shape;4432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3" name="Google Shape;4433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Files</a:t>
            </a:r>
            <a:endParaRPr/>
          </a:p>
        </p:txBody>
      </p:sp>
      <p:cxnSp>
        <p:nvCxnSpPr>
          <p:cNvPr id="4434" name="Google Shape;4434;p243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5" name="Google Shape;4435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lang="en" i="1"/>
              <a:t>move</a:t>
            </a:r>
            <a:r>
              <a:rPr lang="en"/>
              <a:t> files from one location to another.</a:t>
            </a:r>
            <a:endParaRPr/>
          </a:p>
        </p:txBody>
      </p:sp>
      <p:sp>
        <p:nvSpPr>
          <p:cNvPr id="4436" name="Google Shape;4436;p243"/>
          <p:cNvSpPr txBox="1">
            <a:spLocks noGrp="1"/>
          </p:cNvSpPr>
          <p:nvPr>
            <p:ph type="body" idx="3"/>
          </p:nvPr>
        </p:nvSpPr>
        <p:spPr>
          <a:xfrm>
            <a:off x="-12300" y="1406350"/>
            <a:ext cx="8132400" cy="1382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image file is accidentally placed in the email directory. You have to move the file out of the email directory and into the correct image directory. </a:t>
            </a:r>
            <a:endParaRPr sz="1600"/>
          </a:p>
        </p:txBody>
      </p:sp>
      <p:sp>
        <p:nvSpPr>
          <p:cNvPr id="4437" name="Google Shape;4437;p243"/>
          <p:cNvSpPr/>
          <p:nvPr/>
        </p:nvSpPr>
        <p:spPr>
          <a:xfrm>
            <a:off x="3300575" y="2716413"/>
            <a:ext cx="2628600" cy="11064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243"/>
          <p:cNvSpPr txBox="1">
            <a:spLocks noGrp="1"/>
          </p:cNvSpPr>
          <p:nvPr>
            <p:ph type="body" idx="3"/>
          </p:nvPr>
        </p:nvSpPr>
        <p:spPr>
          <a:xfrm>
            <a:off x="3544975" y="2745975"/>
            <a:ext cx="2112300" cy="10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/>
              <a:t>, the original file doesn’t remain. </a:t>
            </a:r>
            <a:endParaRPr/>
          </a:p>
        </p:txBody>
      </p:sp>
      <p:sp>
        <p:nvSpPr>
          <p:cNvPr id="4439" name="Google Shape;4439;p243"/>
          <p:cNvSpPr txBox="1">
            <a:spLocks noGrp="1"/>
          </p:cNvSpPr>
          <p:nvPr>
            <p:ph type="body" idx="3"/>
          </p:nvPr>
        </p:nvSpPr>
        <p:spPr>
          <a:xfrm>
            <a:off x="6876825" y="2757063"/>
            <a:ext cx="2001000" cy="11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file is moved into the new location. (</a:t>
            </a:r>
            <a:r>
              <a:rPr lang="en"/>
              <a:t>Similar to “cut and paste.”)</a:t>
            </a:r>
            <a:endParaRPr/>
          </a:p>
        </p:txBody>
      </p:sp>
      <p:sp>
        <p:nvSpPr>
          <p:cNvPr id="4440" name="Google Shape;4440;p243"/>
          <p:cNvSpPr txBox="1">
            <a:spLocks noGrp="1"/>
          </p:cNvSpPr>
          <p:nvPr>
            <p:ph type="body" idx="3"/>
          </p:nvPr>
        </p:nvSpPr>
        <p:spPr>
          <a:xfrm>
            <a:off x="0" y="2745975"/>
            <a:ext cx="2507700" cy="1106400"/>
          </a:xfrm>
          <a:prstGeom prst="rect">
            <a:avLst/>
          </a:prstGeom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 i="1">
                <a:solidFill>
                  <a:schemeClr val="dk1"/>
                </a:solidFill>
              </a:rPr>
              <a:t>move</a:t>
            </a:r>
            <a:r>
              <a:rPr lang="en">
                <a:solidFill>
                  <a:schemeClr val="dk1"/>
                </a:solidFill>
              </a:rPr>
              <a:t>), relocates the file from its current location to a new, specified location.</a:t>
            </a:r>
            <a:endParaRPr/>
          </a:p>
        </p:txBody>
      </p:sp>
      <p:sp>
        <p:nvSpPr>
          <p:cNvPr id="4441" name="Google Shape;4441;p243"/>
          <p:cNvSpPr/>
          <p:nvPr/>
        </p:nvSpPr>
        <p:spPr>
          <a:xfrm>
            <a:off x="2736250" y="3031763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243"/>
          <p:cNvSpPr/>
          <p:nvPr/>
        </p:nvSpPr>
        <p:spPr>
          <a:xfrm>
            <a:off x="6228250" y="3031763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/>
              <a:t>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/>
              <a:t> Syntax</a:t>
            </a:r>
            <a:endParaRPr/>
          </a:p>
        </p:txBody>
      </p:sp>
      <p:sp>
        <p:nvSpPr>
          <p:cNvPr id="4448" name="Google Shape;4448;p2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244"/>
          <p:cNvSpPr txBox="1">
            <a:spLocks noGrp="1"/>
          </p:cNvSpPr>
          <p:nvPr>
            <p:ph type="body" idx="3"/>
          </p:nvPr>
        </p:nvSpPr>
        <p:spPr>
          <a:xfrm>
            <a:off x="175" y="2040838"/>
            <a:ext cx="3796500" cy="2220600"/>
          </a:xfrm>
          <a:prstGeom prst="rect">
            <a:avLst/>
          </a:prstGeom>
        </p:spPr>
        <p:txBody>
          <a:bodyPr spcFirstLastPara="1" wrap="square" lIns="0" tIns="274300" rIns="91425" bIns="91425" anchor="t" anchorCtr="0">
            <a:noAutofit/>
          </a:bodyPr>
          <a:lstStyle/>
          <a:p>
            <a:pPr marL="914400" lvl="0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This command moves the </a:t>
            </a:r>
            <a:r>
              <a:rPr lang="en"/>
              <a:t>file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into the directory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&lt;file&gt;</a:t>
            </a:r>
            <a:r>
              <a:rPr lang="en"/>
              <a:t> or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&lt;location&gt; </a:t>
            </a:r>
            <a:r>
              <a:rPr lang="en"/>
              <a:t>can be indicated with an absolute or </a:t>
            </a:r>
            <a:br>
              <a:rPr lang="en"/>
            </a:br>
            <a:r>
              <a:rPr lang="en"/>
              <a:t>relative path if the file is not in </a:t>
            </a:r>
            <a:br>
              <a:rPr lang="en"/>
            </a:br>
            <a:r>
              <a:rPr lang="en"/>
              <a:t>your current location.</a:t>
            </a:r>
            <a:endParaRPr/>
          </a:p>
        </p:txBody>
      </p:sp>
      <p:sp>
        <p:nvSpPr>
          <p:cNvPr id="4450" name="Google Shape;4450;p244"/>
          <p:cNvSpPr/>
          <p:nvPr/>
        </p:nvSpPr>
        <p:spPr>
          <a:xfrm>
            <a:off x="457025" y="833050"/>
            <a:ext cx="361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have a similar syntax.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1" name="Google Shape;4451;p244"/>
          <p:cNvSpPr txBox="1">
            <a:spLocks noGrp="1"/>
          </p:cNvSpPr>
          <p:nvPr>
            <p:ph type="body" idx="3"/>
          </p:nvPr>
        </p:nvSpPr>
        <p:spPr>
          <a:xfrm>
            <a:off x="457025" y="1575213"/>
            <a:ext cx="2430600" cy="45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cat.jpg /dirA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52" name="Google Shape;4452;p244"/>
          <p:cNvSpPr txBox="1">
            <a:spLocks noGrp="1"/>
          </p:cNvSpPr>
          <p:nvPr>
            <p:ph type="body" idx="3"/>
          </p:nvPr>
        </p:nvSpPr>
        <p:spPr>
          <a:xfrm>
            <a:off x="3952100" y="2040838"/>
            <a:ext cx="4710600" cy="2220600"/>
          </a:xfrm>
          <a:prstGeom prst="rect">
            <a:avLst/>
          </a:prstGeom>
        </p:spPr>
        <p:txBody>
          <a:bodyPr spcFirstLastPara="1" wrap="square" lIns="0" tIns="274300" rIns="91425" bIns="91425" anchor="t" anchorCtr="0">
            <a:noAutofit/>
          </a:bodyPr>
          <a:lstStyle/>
          <a:p>
            <a:pPr marL="914400" lvl="0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command moves the file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/>
              <a:t> from </a:t>
            </a:r>
            <a:br>
              <a:rPr lang="en"/>
            </a:br>
            <a:r>
              <a:rPr lang="en"/>
              <a:t>the dirC directory, over to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dirB</a:t>
            </a:r>
            <a:r>
              <a:rPr lang="en"/>
              <a:t> directory.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53" name="Google Shape;4453;p244"/>
          <p:cNvSpPr txBox="1">
            <a:spLocks noGrp="1"/>
          </p:cNvSpPr>
          <p:nvPr>
            <p:ph type="body" idx="3"/>
          </p:nvPr>
        </p:nvSpPr>
        <p:spPr>
          <a:xfrm>
            <a:off x="4408950" y="1575213"/>
            <a:ext cx="4438500" cy="45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dirA/dirB/dirC/cat.jpg /dirA/dirB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454" name="Google Shape;445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38" y="893888"/>
            <a:ext cx="827470" cy="36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45"/>
          <p:cNvSpPr/>
          <p:nvPr/>
        </p:nvSpPr>
        <p:spPr>
          <a:xfrm>
            <a:off x="-8025" y="-14950"/>
            <a:ext cx="9144000" cy="5193300"/>
          </a:xfrm>
          <a:prstGeom prst="rect">
            <a:avLst/>
          </a:prstGeom>
          <a:solidFill>
            <a:srgbClr val="9DD6E0">
              <a:alpha val="69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and Move Demo Scenario</a:t>
            </a:r>
            <a:endParaRPr/>
          </a:p>
        </p:txBody>
      </p:sp>
      <p:sp>
        <p:nvSpPr>
          <p:cNvPr id="4462" name="Google Shape;4462;p245"/>
          <p:cNvSpPr txBox="1">
            <a:spLocks noGrp="1"/>
          </p:cNvSpPr>
          <p:nvPr>
            <p:ph type="body" idx="3"/>
          </p:nvPr>
        </p:nvSpPr>
        <p:spPr>
          <a:xfrm>
            <a:off x="-12300" y="826325"/>
            <a:ext cx="5190000" cy="3371700"/>
          </a:xfrm>
          <a:prstGeom prst="rect">
            <a:avLst/>
          </a:prstGeom>
        </p:spPr>
        <p:txBody>
          <a:bodyPr spcFirstLastPara="1" wrap="square" lIns="45720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manager made a mistake. </a:t>
            </a:r>
            <a:r>
              <a:rPr lang="en" sz="1800"/>
              <a:t>They realize they only need web activity for Case 2. 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need to move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from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/>
              <a:t> directory 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directory.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After we move the file into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directory, we will m ake a copy of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and place it in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 sz="1600"/>
              <a:t> folder.</a:t>
            </a:r>
            <a:endParaRPr sz="1600"/>
          </a:p>
        </p:txBody>
      </p:sp>
      <p:sp>
        <p:nvSpPr>
          <p:cNvPr id="4463" name="Google Shape;4463;p245"/>
          <p:cNvSpPr/>
          <p:nvPr/>
        </p:nvSpPr>
        <p:spPr>
          <a:xfrm>
            <a:off x="5289475" y="1075438"/>
            <a:ext cx="3580500" cy="358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00" y="1939250"/>
            <a:ext cx="1693050" cy="185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5" name="Google Shape;4465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71" name="Google Shape;4471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these do?</a:t>
            </a:r>
            <a:endParaRPr/>
          </a:p>
        </p:txBody>
      </p:sp>
      <p:sp>
        <p:nvSpPr>
          <p:cNvPr id="4472" name="Google Shape;4472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73" name="Google Shape;4473;p246"/>
          <p:cNvGraphicFramePr/>
          <p:nvPr/>
        </p:nvGraphicFramePr>
        <p:xfrm>
          <a:off x="441000" y="1248913"/>
          <a:ext cx="2410125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9" name="Google Shape;4479;p2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81" name="Google Shape;4481;p247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212"/>
          <p:cNvSpPr/>
          <p:nvPr/>
        </p:nvSpPr>
        <p:spPr>
          <a:xfrm>
            <a:off x="4933700" y="1486275"/>
            <a:ext cx="38643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212"/>
          <p:cNvSpPr/>
          <p:nvPr/>
        </p:nvSpPr>
        <p:spPr>
          <a:xfrm>
            <a:off x="478225" y="1486275"/>
            <a:ext cx="38643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Interfaces</a:t>
            </a:r>
            <a:endParaRPr/>
          </a:p>
        </p:txBody>
      </p:sp>
      <p:sp>
        <p:nvSpPr>
          <p:cNvPr id="4092" name="Google Shape;4092;p2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10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used to Graphical User Interfaces (</a:t>
            </a:r>
            <a:r>
              <a:rPr lang="en" b="1"/>
              <a:t>GUIs</a:t>
            </a:r>
            <a:r>
              <a:rPr lang="en"/>
              <a:t>), with their familiar icons, windows, buttons, and mouse pointers.  </a:t>
            </a:r>
            <a:endParaRPr/>
          </a:p>
        </p:txBody>
      </p:sp>
      <p:sp>
        <p:nvSpPr>
          <p:cNvPr id="4093" name="Google Shape;4093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MacOS</a:t>
            </a:r>
            <a:r>
              <a:rPr lang="en"/>
              <a:t>; </a:t>
            </a: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en"/>
              <a:t>)</a:t>
            </a:r>
            <a:endParaRPr/>
          </a:p>
        </p:txBody>
      </p:sp>
      <p:pic>
        <p:nvPicPr>
          <p:cNvPr id="4094" name="Google Shape;4094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75" y="2185741"/>
            <a:ext cx="4309500" cy="257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2625" y="1391300"/>
            <a:ext cx="775000" cy="35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6" name="Google Shape;4096;p212"/>
          <p:cNvSpPr txBox="1"/>
          <p:nvPr/>
        </p:nvSpPr>
        <p:spPr>
          <a:xfrm>
            <a:off x="596575" y="1486275"/>
            <a:ext cx="3347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Mac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7" name="Google Shape;4097;p212"/>
          <p:cNvSpPr txBox="1"/>
          <p:nvPr/>
        </p:nvSpPr>
        <p:spPr>
          <a:xfrm>
            <a:off x="5349600" y="1486275"/>
            <a:ext cx="3122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Google Shape;4098;p212"/>
          <p:cNvPicPr preferRelativeResize="0"/>
          <p:nvPr/>
        </p:nvPicPr>
        <p:blipFill rotWithShape="1">
          <a:blip r:embed="rId7">
            <a:alphaModFix/>
          </a:blip>
          <a:srcRect r="21303"/>
          <a:stretch/>
        </p:blipFill>
        <p:spPr>
          <a:xfrm>
            <a:off x="4951875" y="2053625"/>
            <a:ext cx="4002875" cy="2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89" name="Google Shape;4489;p248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root directory of the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path that begins from the current directory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5" name="Google Shape;4495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6" name="Google Shape;4496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97" name="Google Shape;4497;p249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03" name="Google Shape;4503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05" name="Google Shape;4505;p250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files.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11" name="Google Shape;4511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13" name="Google Shape;4513;p251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files.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Moves files. 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519" name="Google Shape;4519;p2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25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521" name="Google Shape;4521;p252"/>
          <p:cNvSpPr txBox="1">
            <a:spLocks noGrp="1"/>
          </p:cNvSpPr>
          <p:nvPr>
            <p:ph type="title" idx="2"/>
          </p:nvPr>
        </p:nvSpPr>
        <p:spPr>
          <a:xfrm>
            <a:off x="273900" y="752075"/>
            <a:ext cx="8595300" cy="30549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Finding Your Milky Way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 Your manager now believes there is a second employee working with Slugworth Corp. 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To continue the investigation, you’ve been asked to create an additional directory, and copy and move several of the evidence files.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p2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1" name="Google Shape;4531;p254" descr="15 minute timer with alarm.&#10;&#10;15 minuten timer met alarm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2" name="Google Shape;4532;p2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46</a:t>
            </a:fld>
            <a:endParaRPr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Google Shape;4537;p2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Commands</a:t>
            </a:r>
            <a:endParaRPr/>
          </a:p>
        </p:txBody>
      </p:sp>
      <p:sp>
        <p:nvSpPr>
          <p:cNvPr id="4538" name="Google Shape;4538;p2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256"/>
          <p:cNvSpPr/>
          <p:nvPr/>
        </p:nvSpPr>
        <p:spPr>
          <a:xfrm flipH="1">
            <a:off x="4550350" y="1948825"/>
            <a:ext cx="37887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256"/>
          <p:cNvSpPr txBox="1">
            <a:spLocks noGrp="1"/>
          </p:cNvSpPr>
          <p:nvPr>
            <p:ph type="body" idx="3"/>
          </p:nvPr>
        </p:nvSpPr>
        <p:spPr>
          <a:xfrm>
            <a:off x="4550425" y="1948825"/>
            <a:ext cx="3611400" cy="1838100"/>
          </a:xfrm>
          <a:prstGeom prst="rect">
            <a:avLst/>
          </a:prstGeom>
        </p:spPr>
        <p:txBody>
          <a:bodyPr spcFirstLastPara="1" wrap="square" lIns="365750" tIns="2743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network administrator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needs to preview the bottom of a log file to see the last timestamp captured.</a:t>
            </a:r>
            <a:endParaRPr sz="1800" b="1"/>
          </a:p>
        </p:txBody>
      </p:sp>
      <p:sp>
        <p:nvSpPr>
          <p:cNvPr id="4545" name="Google Shape;4545;p256"/>
          <p:cNvSpPr/>
          <p:nvPr/>
        </p:nvSpPr>
        <p:spPr>
          <a:xfrm flipH="1">
            <a:off x="354400" y="1948825"/>
            <a:ext cx="37887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2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547" name="Google Shape;4547;p2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2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Previewing Files </a:t>
            </a:r>
            <a:endParaRPr/>
          </a:p>
        </p:txBody>
      </p:sp>
      <p:sp>
        <p:nvSpPr>
          <p:cNvPr id="4549" name="Google Shape;4549;p2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IT professionals often need to </a:t>
            </a:r>
            <a:r>
              <a:rPr lang="en" i="1"/>
              <a:t>preview</a:t>
            </a:r>
            <a:r>
              <a:rPr lang="en"/>
              <a:t> the contents of a file.</a:t>
            </a:r>
            <a:endParaRPr/>
          </a:p>
        </p:txBody>
      </p:sp>
      <p:sp>
        <p:nvSpPr>
          <p:cNvPr id="4550" name="Google Shape;4550;p256"/>
          <p:cNvSpPr/>
          <p:nvPr/>
        </p:nvSpPr>
        <p:spPr>
          <a:xfrm>
            <a:off x="354500" y="1328025"/>
            <a:ext cx="15219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256"/>
          <p:cNvSpPr txBox="1">
            <a:spLocks noGrp="1"/>
          </p:cNvSpPr>
          <p:nvPr>
            <p:ph type="body" idx="3"/>
          </p:nvPr>
        </p:nvSpPr>
        <p:spPr>
          <a:xfrm>
            <a:off x="175" y="1372225"/>
            <a:ext cx="2171400" cy="364800"/>
          </a:xfrm>
          <a:prstGeom prst="rect">
            <a:avLst/>
          </a:prstGeom>
        </p:spPr>
        <p:txBody>
          <a:bodyPr spcFirstLastPara="1" wrap="square" lIns="45720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52" name="Google Shape;4552;p256"/>
          <p:cNvSpPr txBox="1">
            <a:spLocks noGrp="1"/>
          </p:cNvSpPr>
          <p:nvPr>
            <p:ph type="body" idx="3"/>
          </p:nvPr>
        </p:nvSpPr>
        <p:spPr>
          <a:xfrm>
            <a:off x="354475" y="1948825"/>
            <a:ext cx="3611400" cy="2073300"/>
          </a:xfrm>
          <a:prstGeom prst="rect">
            <a:avLst/>
          </a:prstGeom>
        </p:spPr>
        <p:txBody>
          <a:bodyPr spcFirstLastPara="1" wrap="square" lIns="365750" tIns="2743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security administrator </a:t>
            </a:r>
            <a:r>
              <a:rPr lang="en" sz="1800"/>
              <a:t>needs to preview the top 10 lines of an email file to figure out who it was sent to.</a:t>
            </a:r>
            <a:endParaRPr sz="1800"/>
          </a:p>
        </p:txBody>
      </p:sp>
      <p:sp>
        <p:nvSpPr>
          <p:cNvPr id="4553" name="Google Shape;4553;p256"/>
          <p:cNvSpPr/>
          <p:nvPr/>
        </p:nvSpPr>
        <p:spPr>
          <a:xfrm>
            <a:off x="3965879" y="2692666"/>
            <a:ext cx="685800" cy="685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2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More Less Head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59" name="Google Shape;4559;p257"/>
          <p:cNvSpPr txBox="1"/>
          <p:nvPr/>
        </p:nvSpPr>
        <p:spPr>
          <a:xfrm>
            <a:off x="30600" y="878300"/>
            <a:ext cx="8844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and scroll through a whole file, use the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560" name="Google Shape;4560;p257"/>
          <p:cNvGraphicFramePr/>
          <p:nvPr/>
        </p:nvGraphicFramePr>
        <p:xfrm>
          <a:off x="483900" y="1550688"/>
          <a:ext cx="8390675" cy="8649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0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one page at a time. Space bar moves you to the next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it allows you to scroll up and down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61" name="Google Shape;4561;p257"/>
          <p:cNvSpPr txBox="1"/>
          <p:nvPr/>
        </p:nvSpPr>
        <p:spPr>
          <a:xfrm>
            <a:off x="0" y="2737775"/>
            <a:ext cx="8905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 file by a certain number of lines, use the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562" name="Google Shape;4562;p257"/>
          <p:cNvGraphicFramePr/>
          <p:nvPr/>
        </p:nvGraphicFramePr>
        <p:xfrm>
          <a:off x="483900" y="3400288"/>
          <a:ext cx="8390675" cy="8649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0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the top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the bottom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Google Shape;4103;p213"/>
          <p:cNvPicPr preferRelativeResize="0"/>
          <p:nvPr/>
        </p:nvPicPr>
        <p:blipFill rotWithShape="1">
          <a:blip r:embed="rId3">
            <a:alphaModFix/>
          </a:blip>
          <a:srcRect l="4938" r="3258"/>
          <a:stretch/>
        </p:blipFill>
        <p:spPr>
          <a:xfrm>
            <a:off x="-24600" y="0"/>
            <a:ext cx="9168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4" name="Google Shape;4104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What is the Command Line?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105" name="Google Shape;4105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106" name="Google Shape;4106;p213"/>
          <p:cNvSpPr txBox="1"/>
          <p:nvPr/>
        </p:nvSpPr>
        <p:spPr>
          <a:xfrm>
            <a:off x="5533750" y="1277175"/>
            <a:ext cx="2833800" cy="17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Sams-MacBook-Pro-2:~ sam$ cd Documents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Sams-MacBook-Pro-2:Documents sam$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Day-1-Notes.docx    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Project-1          Homework-1.docx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Project-2          Homework-2.docx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Sams-MacBook-Pro-2:~ sam$ cd Documents/Project-1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Sams-MacBook-Pro-2:Project-1 sam$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 Presentation Notes.docx Report.docx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Sams-MacBook-Pro-2:Project-1 sam$ open Report.docx</a:t>
            </a:r>
            <a:endParaRPr sz="7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4107" name="Google Shape;4107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8" name="Google Shape;4108;p213"/>
          <p:cNvSpPr/>
          <p:nvPr/>
        </p:nvSpPr>
        <p:spPr>
          <a:xfrm>
            <a:off x="274375" y="2733525"/>
            <a:ext cx="1447800" cy="29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69900" cy="1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274300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Command line users don’t directly interact with icons and buttons on the screen.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complete tasks on their computer by issuing commands with a line or lines of text in the terminal</a:t>
            </a:r>
            <a:r>
              <a:rPr lang="en" sz="1600">
                <a:solidFill>
                  <a:srgbClr val="FFFFFF"/>
                </a:solidFill>
              </a:rPr>
              <a:t>.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10" name="Google Shape;4110;p213"/>
          <p:cNvSpPr txBox="1"/>
          <p:nvPr/>
        </p:nvSpPr>
        <p:spPr>
          <a:xfrm>
            <a:off x="314875" y="2689575"/>
            <a:ext cx="13668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endParaRPr/>
          </a:p>
        </p:txBody>
      </p:sp>
      <p:sp>
        <p:nvSpPr>
          <p:cNvPr id="4111" name="Google Shape;4111;p213"/>
          <p:cNvSpPr txBox="1"/>
          <p:nvPr/>
        </p:nvSpPr>
        <p:spPr>
          <a:xfrm>
            <a:off x="-24600" y="3058075"/>
            <a:ext cx="4569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Rather than clicking on a file to open it, we can type a command to open it.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2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Modifying the Preview</a:t>
            </a:r>
            <a:endParaRPr/>
          </a:p>
        </p:txBody>
      </p:sp>
      <p:sp>
        <p:nvSpPr>
          <p:cNvPr id="4568" name="Google Shape;4568;p2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>
                <a:solidFill>
                  <a:schemeClr val="dk1"/>
                </a:solidFill>
              </a:rPr>
              <a:t> preview 10 lines by default. This number can be changed easily.</a:t>
            </a:r>
            <a:endParaRPr/>
          </a:p>
        </p:txBody>
      </p:sp>
      <p:sp>
        <p:nvSpPr>
          <p:cNvPr id="4569" name="Google Shape;4569;p2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25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syntax for </a:t>
            </a:r>
            <a:r>
              <a:rPr lang="en" sz="18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solidFill>
                  <a:schemeClr val="dk1"/>
                </a:solidFill>
              </a:rPr>
              <a:t> is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 -number</a:t>
            </a:r>
            <a:r>
              <a:rPr lang="en" sz="1800" b="1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file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800">
              <a:solidFill>
                <a:srgbClr val="4CFF41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example: </a:t>
            </a:r>
            <a:endParaRPr sz="18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 -50 logfile.txt</a:t>
            </a: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chemeClr val="dk1"/>
                </a:solidFill>
              </a:rPr>
              <a:t>shows the top 50 lines in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logfile.txt.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</a:pPr>
            <a:r>
              <a:rPr lang="en" sz="1800">
                <a:solidFill>
                  <a:schemeClr val="dk1"/>
                </a:solidFill>
              </a:rPr>
              <a:t>The same syntax applies for the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command.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576" name="Google Shape;4576;p2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4577" name="Google Shape;4577;p2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At ACME Corp, we’ve been asked to examine several potential evidence files.</a:t>
            </a:r>
            <a:endParaRPr sz="1600"/>
          </a:p>
        </p:txBody>
      </p:sp>
      <p:sp>
        <p:nvSpPr>
          <p:cNvPr id="4578" name="Google Shape;4578;p25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manager provided a directory,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evidence_directory</a:t>
            </a:r>
            <a:r>
              <a:rPr lang="en"/>
              <a:t>, containing four files: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File1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File2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File3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File4</a:t>
            </a:r>
            <a:r>
              <a:rPr lang="en"/>
              <a:t>.</a:t>
            </a:r>
            <a:endParaRPr/>
          </a:p>
        </p:txBody>
      </p:sp>
      <p:sp>
        <p:nvSpPr>
          <p:cNvPr id="4579" name="Google Shape;4579;p25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files were pulled from a secret computer at Wonka. They should be access logs showing who has logged in to that computer.</a:t>
            </a:r>
            <a:endParaRPr/>
          </a:p>
        </p:txBody>
      </p:sp>
      <p:sp>
        <p:nvSpPr>
          <p:cNvPr id="4580" name="Google Shape;4580;p25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use the preview commands to determine which files are actually access logs.</a:t>
            </a:r>
            <a:endParaRPr/>
          </a:p>
        </p:txBody>
      </p:sp>
      <p:sp>
        <p:nvSpPr>
          <p:cNvPr id="4581" name="Google Shape;4581;p25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determine which are access logs, we’ll document the last timestamp in the file.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</p:txBody>
      </p:sp>
      <p:sp>
        <p:nvSpPr>
          <p:cNvPr id="4587" name="Google Shape;4587;p2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command do?</a:t>
            </a:r>
            <a:endParaRPr/>
          </a:p>
        </p:txBody>
      </p:sp>
      <p:sp>
        <p:nvSpPr>
          <p:cNvPr id="4588" name="Google Shape;4588;p2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89" name="Google Shape;4589;p260"/>
          <p:cNvGraphicFramePr/>
          <p:nvPr/>
        </p:nvGraphicFramePr>
        <p:xfrm>
          <a:off x="425250" y="1271375"/>
          <a:ext cx="8165150" cy="243825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1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24292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95" name="Google Shape;4595;p2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command do?</a:t>
            </a:r>
            <a:endParaRPr/>
          </a:p>
        </p:txBody>
      </p:sp>
      <p:sp>
        <p:nvSpPr>
          <p:cNvPr id="4596" name="Google Shape;4596;p2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97" name="Google Shape;4597;p261"/>
          <p:cNvGraphicFramePr/>
          <p:nvPr/>
        </p:nvGraphicFramePr>
        <p:xfrm>
          <a:off x="425250" y="1271375"/>
          <a:ext cx="8165150" cy="243825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1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page-by-page. Space bar moves you to the next page.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allows you to scroll up and down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4292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Previews the top 10 lines of a file.</a:t>
                      </a:r>
                      <a:endParaRPr sz="18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Previews the bottom 10 lines of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Added after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change the number of lines previewed.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p2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2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604" name="Google Shape;4604;p262"/>
          <p:cNvSpPr txBox="1">
            <a:spLocks noGrp="1"/>
          </p:cNvSpPr>
          <p:nvPr>
            <p:ph type="title" idx="2"/>
          </p:nvPr>
        </p:nvSpPr>
        <p:spPr>
          <a:xfrm>
            <a:off x="273900" y="852750"/>
            <a:ext cx="8595300" cy="29544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Oh Henry, What Did You Do?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</a:t>
            </a:r>
            <a:endParaRPr sz="14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Your manager identified two employees who may be working with Slugworth—Henry and Ruth—and quickly pulled some files from their computers. 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must preview the files to determine which have readable text data that can be used for analysis.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2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2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Recap</a:t>
            </a:r>
            <a:endParaRPr/>
          </a:p>
        </p:txBody>
      </p:sp>
      <p:sp>
        <p:nvSpPr>
          <p:cNvPr id="4776" name="Google Shape;4776;p2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2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80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all files in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83" name="Google Shape;4783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2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9" name="Google Shape;4789;p281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files directories?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ls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90" name="Google Shape;4790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2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282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97" name="Google Shape;4797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" name="Google Shape;4116;p214"/>
          <p:cNvPicPr preferRelativeResize="0"/>
          <p:nvPr/>
        </p:nvPicPr>
        <p:blipFill rotWithShape="1">
          <a:blip r:embed="rId3">
            <a:alphaModFix/>
          </a:blip>
          <a:srcRect t="9496" b="6015"/>
          <a:stretch/>
        </p:blipFill>
        <p:spPr>
          <a:xfrm>
            <a:off x="-24825" y="-21050"/>
            <a:ext cx="9168825" cy="51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7" name="Google Shape;4117;p214"/>
          <p:cNvSpPr/>
          <p:nvPr/>
        </p:nvSpPr>
        <p:spPr>
          <a:xfrm>
            <a:off x="-16300" y="-21050"/>
            <a:ext cx="4303800" cy="5164500"/>
          </a:xfrm>
          <a:prstGeom prst="rect">
            <a:avLst/>
          </a:prstGeom>
          <a:solidFill>
            <a:srgbClr val="041325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119" name="Google Shape;4119;p214"/>
          <p:cNvSpPr txBox="1">
            <a:spLocks noGrp="1"/>
          </p:cNvSpPr>
          <p:nvPr>
            <p:ph type="title"/>
          </p:nvPr>
        </p:nvSpPr>
        <p:spPr>
          <a:xfrm>
            <a:off x="-16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Command Line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0" name="Google Shape;4120;p214"/>
          <p:cNvSpPr txBox="1">
            <a:spLocks noGrp="1"/>
          </p:cNvSpPr>
          <p:nvPr>
            <p:ph type="subTitle" idx="1"/>
          </p:nvPr>
        </p:nvSpPr>
        <p:spPr>
          <a:xfrm>
            <a:off x="-16300" y="679950"/>
            <a:ext cx="4149000" cy="3459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complete common computer tasks.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But rather than using our computer’s GUI, we will use the command line. 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121" name="Google Shape;4121;p214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2" name="Google Shape;4122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2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3" name="Google Shape;4803;p283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mkdir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04" name="Google Shape;4804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p28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823" name="Google Shape;4823;p2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2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734800" cy="1561500"/>
          </a:xfrm>
          <a:prstGeom prst="rect">
            <a:avLst/>
          </a:prstGeom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Fist:</a:t>
            </a:r>
            <a:r>
              <a:rPr lang="en" sz="1700"/>
              <a:t> If you’ve never worked with the command line and barely know what it is.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Five: </a:t>
            </a:r>
            <a:r>
              <a:rPr lang="en" sz="1700"/>
              <a:t>If you work with the command line on a daily basis.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One, Two, Three or Four:</a:t>
            </a:r>
            <a:r>
              <a:rPr lang="en" sz="1700"/>
              <a:t> If you fall somewhere in between. </a:t>
            </a:r>
            <a:endParaRPr sz="1700"/>
          </a:p>
        </p:txBody>
      </p:sp>
      <p:sp>
        <p:nvSpPr>
          <p:cNvPr id="4128" name="Google Shape;4128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216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81800" cy="15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those who have used the command line: where have you used it and what for?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4" name="Google Shape;4134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17"/>
          <p:cNvSpPr txBox="1">
            <a:spLocks noGrp="1"/>
          </p:cNvSpPr>
          <p:nvPr>
            <p:ph type="title"/>
          </p:nvPr>
        </p:nvSpPr>
        <p:spPr>
          <a:xfrm>
            <a:off x="237100" y="29651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</a:t>
            </a:r>
            <a:endParaRPr/>
          </a:p>
        </p:txBody>
      </p:sp>
      <p:pic>
        <p:nvPicPr>
          <p:cNvPr id="4140" name="Google Shape;414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457199"/>
            <a:ext cx="2731550" cy="2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2668</Words>
  <Application>Microsoft Office PowerPoint</Application>
  <PresentationFormat>On-screen Show (16:9)</PresentationFormat>
  <Paragraphs>358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Roboto Light</vt:lpstr>
      <vt:lpstr>Inconsolata</vt:lpstr>
      <vt:lpstr>Roboto Thin</vt:lpstr>
      <vt:lpstr>Roboto</vt:lpstr>
      <vt:lpstr>Courier New</vt:lpstr>
      <vt:lpstr>Calibri</vt:lpstr>
      <vt:lpstr>Roboto Medium</vt:lpstr>
      <vt:lpstr>Simple Light</vt:lpstr>
      <vt:lpstr>Simple Light</vt:lpstr>
      <vt:lpstr>Simple Light</vt:lpstr>
      <vt:lpstr>Simple Light</vt:lpstr>
      <vt:lpstr>Terminal 101 Day 1</vt:lpstr>
      <vt:lpstr>Class Objectives</vt:lpstr>
      <vt:lpstr>Why the Terminal Matters</vt:lpstr>
      <vt:lpstr>Graphical User Interfaces</vt:lpstr>
      <vt:lpstr>What is the Command Line? </vt:lpstr>
      <vt:lpstr>The Command Line </vt:lpstr>
      <vt:lpstr>Raise a Fist: If you’ve never worked with the command line and barely know what it is. Raise a Five: If you work with the command line on a daily basis. Raise One, Two, Three or Four: If you fall somewhere in between. </vt:lpstr>
      <vt:lpstr>For those who have used the command line: where have you used it and what for? </vt:lpstr>
      <vt:lpstr>Why the Command Line?</vt:lpstr>
      <vt:lpstr>Why the Command Line? </vt:lpstr>
      <vt:lpstr>Why the Command Line? </vt:lpstr>
      <vt:lpstr>Why the Command Line? </vt:lpstr>
      <vt:lpstr>Why the Command Line? </vt:lpstr>
      <vt:lpstr>Words to the Wise</vt:lpstr>
      <vt:lpstr>Working on the Command Line</vt:lpstr>
      <vt:lpstr>Basic Terminal Commands</vt:lpstr>
      <vt:lpstr>Basic Commands </vt:lpstr>
      <vt:lpstr>Demonstration Scenario</vt:lpstr>
      <vt:lpstr>Demonstration Review</vt:lpstr>
      <vt:lpstr>Demonstration Review</vt:lpstr>
      <vt:lpstr>20 minutes</vt:lpstr>
      <vt:lpstr>PowerPoint Presentation</vt:lpstr>
      <vt:lpstr>Relative vs. Absolute Paths </vt:lpstr>
      <vt:lpstr>File Paths</vt:lpstr>
      <vt:lpstr>File Paths in IT</vt:lpstr>
      <vt:lpstr>PowerPoint Presentation</vt:lpstr>
      <vt:lpstr>Absolute Paths</vt:lpstr>
      <vt:lpstr>Absolute Paths</vt:lpstr>
      <vt:lpstr>Relative Paths</vt:lpstr>
      <vt:lpstr>File Paths on the Command Line</vt:lpstr>
      <vt:lpstr>Demonstration Scenario</vt:lpstr>
      <vt:lpstr>File Paths</vt:lpstr>
      <vt:lpstr>Copying and Moving Files</vt:lpstr>
      <vt:lpstr>Copying Files</vt:lpstr>
      <vt:lpstr>Moving Files</vt:lpstr>
      <vt:lpstr>cp and mv Syntax</vt:lpstr>
      <vt:lpstr>Copy and Move Demo Scenario</vt:lpstr>
      <vt:lpstr>Let’s Review</vt:lpstr>
      <vt:lpstr>Let’s Review </vt:lpstr>
      <vt:lpstr>Let’s Review </vt:lpstr>
      <vt:lpstr>Let’s Review </vt:lpstr>
      <vt:lpstr>Let’s Review</vt:lpstr>
      <vt:lpstr>Let’s Review</vt:lpstr>
      <vt:lpstr>20 minutes</vt:lpstr>
      <vt:lpstr>PowerPoint Presentation</vt:lpstr>
      <vt:lpstr>PowerPoint Presentation</vt:lpstr>
      <vt:lpstr>Preview Commands</vt:lpstr>
      <vt:lpstr>Previewing Files </vt:lpstr>
      <vt:lpstr>More Less Head and Tail</vt:lpstr>
      <vt:lpstr>Modifying the Preview</vt:lpstr>
      <vt:lpstr>Demo Scenario</vt:lpstr>
      <vt:lpstr>Let’s Review</vt:lpstr>
      <vt:lpstr>Let’s Review</vt:lpstr>
      <vt:lpstr>15 Minutes</vt:lpstr>
      <vt:lpstr>PowerPoint Presentation</vt:lpstr>
      <vt:lpstr>Lesson Recap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101 Day 1</dc:title>
  <cp:lastModifiedBy>Dan Schmidt</cp:lastModifiedBy>
  <cp:revision>2</cp:revision>
  <dcterms:modified xsi:type="dcterms:W3CDTF">2020-12-16T23:48:28Z</dcterms:modified>
</cp:coreProperties>
</file>